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Noto Sans TC" panose="020B0604020202020204" charset="-128"/>
      <p:regular r:id="rId21"/>
    </p:embeddedFon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Wingdings 3" panose="05040102010807070707" pitchFamily="18" charset="2"/>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148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821054" y="822960"/>
            <a:ext cx="9601200" cy="3566161"/>
          </a:xfrm>
        </p:spPr>
        <p:txBody>
          <a:bodyPr anchor="b">
            <a:normAutofit/>
          </a:bodyPr>
          <a:lstStyle>
            <a:lvl1pPr algn="l">
              <a:defRPr sz="576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821054" y="4612641"/>
            <a:ext cx="7680960" cy="2336800"/>
          </a:xfrm>
        </p:spPr>
        <p:txBody>
          <a:bodyPr anchor="t">
            <a:normAutofit/>
          </a:bodyPr>
          <a:lstStyle>
            <a:lvl1pPr marL="0" indent="0" algn="l">
              <a:buNone/>
              <a:defRPr sz="2520">
                <a:solidFill>
                  <a:schemeClr val="bg2">
                    <a:lumMod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9873614" y="10160"/>
            <a:ext cx="4572000" cy="4572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7329805" y="109855"/>
            <a:ext cx="7296786" cy="729678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682990" y="274320"/>
            <a:ext cx="5943600" cy="59436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8803005" y="38734"/>
            <a:ext cx="5823587" cy="5823587"/>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414512" y="731522"/>
            <a:ext cx="5212079" cy="521207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67308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822960" y="640080"/>
            <a:ext cx="12982574" cy="374904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tr-TR"/>
              <a:t>Resim eklemek için simgeye tıklayın</a:t>
            </a:r>
            <a:endParaRPr lang="en-US" dirty="0"/>
          </a:p>
        </p:txBody>
      </p:sp>
      <p:sp>
        <p:nvSpPr>
          <p:cNvPr id="16" name="Text Placeholder 9"/>
          <p:cNvSpPr>
            <a:spLocks noGrp="1"/>
          </p:cNvSpPr>
          <p:nvPr>
            <p:ph type="body" sz="quarter" idx="14"/>
          </p:nvPr>
        </p:nvSpPr>
        <p:spPr>
          <a:xfrm>
            <a:off x="1097282" y="4612640"/>
            <a:ext cx="9965052" cy="548640"/>
          </a:xfrm>
        </p:spPr>
        <p:txBody>
          <a:bodyPr anchor="t">
            <a:normAutofit/>
          </a:bodyPr>
          <a:lstStyle>
            <a:lvl1pPr marL="0" indent="0">
              <a:buFontTx/>
              <a:buNone/>
              <a:defRPr sz="192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22017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anchor="ctr">
            <a:normAutofit/>
          </a:bodyPr>
          <a:lstStyle>
            <a:lvl1pPr algn="l">
              <a:defRPr sz="384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821054" y="4937760"/>
            <a:ext cx="10243186" cy="2255520"/>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6112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369694" y="822960"/>
            <a:ext cx="10972801" cy="3291840"/>
          </a:xfrm>
        </p:spPr>
        <p:txBody>
          <a:bodyPr anchor="ctr">
            <a:normAutofit/>
          </a:bodyPr>
          <a:lstStyle>
            <a:lvl1pPr algn="l">
              <a:defRPr sz="384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735454" y="4114800"/>
            <a:ext cx="10241280"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821056" y="5161281"/>
            <a:ext cx="10241280" cy="2021838"/>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5654261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821054" y="4114800"/>
            <a:ext cx="10241280" cy="2036880"/>
          </a:xfrm>
        </p:spPr>
        <p:txBody>
          <a:bodyPr anchor="b">
            <a:normAutofit/>
          </a:bodyPr>
          <a:lstStyle>
            <a:lvl1pPr algn="l">
              <a:defRPr sz="384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821053" y="6159577"/>
            <a:ext cx="10243188" cy="1032480"/>
          </a:xfrm>
        </p:spPr>
        <p:txBody>
          <a:bodyPr anchor="t">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161369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369696" y="822960"/>
            <a:ext cx="10972800" cy="3291840"/>
          </a:xfrm>
        </p:spPr>
        <p:txBody>
          <a:bodyPr anchor="ctr">
            <a:normAutofit/>
          </a:bodyPr>
          <a:lstStyle>
            <a:lvl1pPr algn="l">
              <a:defRPr sz="384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821055" y="4714241"/>
            <a:ext cx="10241281" cy="1259839"/>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821054" y="5974080"/>
            <a:ext cx="10241281" cy="1219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2" name="TextBox 11"/>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13629476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821054" y="4714241"/>
            <a:ext cx="10241280" cy="1005840"/>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821054" y="5720079"/>
            <a:ext cx="10241281" cy="1473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553982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57780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2254" y="822960"/>
            <a:ext cx="2468880" cy="54864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22960" y="822960"/>
            <a:ext cx="9387840" cy="637032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583460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56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474225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4366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6439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35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3469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629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70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052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8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21054" y="2407920"/>
            <a:ext cx="10241281" cy="2737920"/>
          </a:xfrm>
        </p:spPr>
        <p:txBody>
          <a:bodyPr anchor="b">
            <a:normAutofit/>
          </a:bodyPr>
          <a:lstStyle>
            <a:lvl1pPr algn="l">
              <a:defRPr sz="432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821056" y="5394960"/>
            <a:ext cx="10241280" cy="179832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47119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21054" y="822961"/>
            <a:ext cx="5925186" cy="433832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969760" y="822961"/>
            <a:ext cx="5921375" cy="4338319"/>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90687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66497" y="822960"/>
            <a:ext cx="5579744"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a:t>Asıl metin stillerini düzenlemek için tıklayın</a:t>
            </a:r>
          </a:p>
        </p:txBody>
      </p:sp>
      <p:sp>
        <p:nvSpPr>
          <p:cNvPr id="4" name="Content Placeholder 3"/>
          <p:cNvSpPr>
            <a:spLocks noGrp="1"/>
          </p:cNvSpPr>
          <p:nvPr>
            <p:ph sz="half" idx="2"/>
          </p:nvPr>
        </p:nvSpPr>
        <p:spPr>
          <a:xfrm>
            <a:off x="821054" y="1524635"/>
            <a:ext cx="5925186" cy="3636646"/>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7294879" y="822960"/>
            <a:ext cx="5598161"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tr-TR"/>
              <a:t>Asıl metin stillerini düzenlemek için tıklayın</a:t>
            </a:r>
          </a:p>
        </p:txBody>
      </p:sp>
      <p:sp>
        <p:nvSpPr>
          <p:cNvPr id="6" name="Content Placeholder 5"/>
          <p:cNvSpPr>
            <a:spLocks noGrp="1"/>
          </p:cNvSpPr>
          <p:nvPr>
            <p:ph sz="quarter" idx="4"/>
          </p:nvPr>
        </p:nvSpPr>
        <p:spPr>
          <a:xfrm>
            <a:off x="6967854" y="1514474"/>
            <a:ext cx="5915026" cy="3636646"/>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03298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7353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1744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502014" y="822960"/>
            <a:ext cx="4389120" cy="1645920"/>
          </a:xfrm>
        </p:spPr>
        <p:txBody>
          <a:bodyPr anchor="b">
            <a:normAutofit/>
          </a:bodyPr>
          <a:lstStyle>
            <a:lvl1pPr algn="l">
              <a:defRPr sz="2880" b="0"/>
            </a:lvl1pPr>
          </a:lstStyle>
          <a:p>
            <a:r>
              <a:rPr lang="tr-TR"/>
              <a:t>Asıl başlık stilini düzenlemek için tıklayın</a:t>
            </a:r>
            <a:endParaRPr lang="en-US" dirty="0"/>
          </a:p>
        </p:txBody>
      </p:sp>
      <p:sp>
        <p:nvSpPr>
          <p:cNvPr id="3" name="Content Placeholder 2"/>
          <p:cNvSpPr>
            <a:spLocks noGrp="1"/>
          </p:cNvSpPr>
          <p:nvPr>
            <p:ph idx="1"/>
          </p:nvPr>
        </p:nvSpPr>
        <p:spPr>
          <a:xfrm>
            <a:off x="821055" y="822960"/>
            <a:ext cx="7132321" cy="637032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502014" y="2651760"/>
            <a:ext cx="4389120" cy="250952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35658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667374" y="1737360"/>
            <a:ext cx="7223760" cy="1371600"/>
          </a:xfrm>
        </p:spPr>
        <p:txBody>
          <a:bodyPr anchor="b">
            <a:normAutofit/>
          </a:bodyPr>
          <a:lstStyle>
            <a:lvl1pPr algn="l">
              <a:defRPr sz="336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1186814" y="1097280"/>
            <a:ext cx="3937169" cy="5486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tr-TR"/>
              <a:t>Resim eklemek için simgeye tıklayın</a:t>
            </a:r>
            <a:endParaRPr lang="en-US" dirty="0"/>
          </a:p>
        </p:txBody>
      </p:sp>
      <p:sp>
        <p:nvSpPr>
          <p:cNvPr id="4" name="Text Placeholder 3"/>
          <p:cNvSpPr>
            <a:spLocks noGrp="1"/>
          </p:cNvSpPr>
          <p:nvPr>
            <p:ph type="body" sz="half" idx="2"/>
          </p:nvPr>
        </p:nvSpPr>
        <p:spPr>
          <a:xfrm>
            <a:off x="5667374" y="3332480"/>
            <a:ext cx="7225666" cy="245872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1/28/2026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3960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1048363" y="3556000"/>
            <a:ext cx="3578230" cy="385064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821054" y="5384799"/>
            <a:ext cx="10241280" cy="1808480"/>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21054" y="822961"/>
            <a:ext cx="10241280" cy="4338320"/>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1885294" y="7406641"/>
            <a:ext cx="1920240" cy="438150"/>
          </a:xfrm>
          <a:prstGeom prst="rect">
            <a:avLst/>
          </a:prstGeom>
        </p:spPr>
        <p:txBody>
          <a:bodyPr vert="horz" lIns="91440" tIns="45720" rIns="91440" bIns="45720" rtlCol="0" anchor="t"/>
          <a:lstStyle>
            <a:lvl1pPr algn="r">
              <a:defRPr sz="1200" b="0" i="0">
                <a:solidFill>
                  <a:schemeClr val="bg2">
                    <a:lumMod val="50000"/>
                  </a:schemeClr>
                </a:solidFill>
                <a:effectLst/>
                <a:latin typeface="+mn-lt"/>
              </a:defRPr>
            </a:lvl1pPr>
          </a:lstStyle>
          <a:p>
            <a:fld id="{B61BEF0D-F0BB-DE4B-95CE-6DB70DBA9567}" type="datetimeFigureOut">
              <a:rPr lang="en-US" smtClean="0"/>
              <a:pPr/>
              <a:t>1/28/2026</a:t>
            </a:fld>
            <a:endParaRPr lang="en-US" dirty="0"/>
          </a:p>
        </p:txBody>
      </p:sp>
      <p:sp>
        <p:nvSpPr>
          <p:cNvPr id="5" name="Footer Placeholder 4"/>
          <p:cNvSpPr>
            <a:spLocks noGrp="1"/>
          </p:cNvSpPr>
          <p:nvPr>
            <p:ph type="ftr" sz="quarter" idx="3"/>
          </p:nvPr>
        </p:nvSpPr>
        <p:spPr>
          <a:xfrm>
            <a:off x="821054" y="7406641"/>
            <a:ext cx="9052560" cy="438150"/>
          </a:xfrm>
          <a:prstGeom prst="rect">
            <a:avLst/>
          </a:prstGeom>
        </p:spPr>
        <p:txBody>
          <a:bodyPr vert="horz" lIns="91440" tIns="45720" rIns="91440" bIns="45720" rtlCol="0" anchor="t"/>
          <a:lstStyle>
            <a:lvl1pPr algn="l">
              <a:defRPr sz="12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2435841" y="6694171"/>
            <a:ext cx="1370694" cy="803910"/>
          </a:xfrm>
          <a:prstGeom prst="rect">
            <a:avLst/>
          </a:prstGeom>
        </p:spPr>
        <p:txBody>
          <a:bodyPr vert="horz" lIns="91440" tIns="45720" rIns="91440" bIns="45720" rtlCol="0" anchor="b"/>
          <a:lstStyle>
            <a:lvl1pPr algn="r">
              <a:defRPr sz="384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651994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2160" kern="1200" cap="none">
          <a:solidFill>
            <a:schemeClr val="bg2">
              <a:lumMod val="7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1920" kern="1200" cap="none">
          <a:solidFill>
            <a:schemeClr val="bg2">
              <a:lumMod val="7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14.svg"/><Relationship Id="rId5" Type="http://schemas.openxmlformats.org/officeDocument/2006/relationships/image" Target="../media/image13.svg"/><Relationship Id="rId4" Type="http://schemas.openxmlformats.org/officeDocument/2006/relationships/image" Target="../media/image12.sv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11.png"/><Relationship Id="rId10" Type="http://schemas.openxmlformats.org/officeDocument/2006/relationships/image" Target="../media/image25.svg"/><Relationship Id="rId4" Type="http://schemas.openxmlformats.org/officeDocument/2006/relationships/image" Target="../media/image20.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2732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mj-lt"/>
                <a:ea typeface="Sora Medium" pitchFamily="34" charset="-122"/>
                <a:cs typeface="Sora Medium" pitchFamily="34" charset="-120"/>
              </a:rPr>
              <a:t>A Dynamic Data-Driven Architecture for Mobile Application Shells</a:t>
            </a:r>
            <a:endParaRPr lang="en-US" sz="4450" dirty="0">
              <a:latin typeface="+mj-lt"/>
            </a:endParaRPr>
          </a:p>
        </p:txBody>
      </p:sp>
      <p:sp>
        <p:nvSpPr>
          <p:cNvPr id="4" name="Text 1"/>
          <p:cNvSpPr/>
          <p:nvPr/>
        </p:nvSpPr>
        <p:spPr>
          <a:xfrm>
            <a:off x="793790" y="489382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Modular Mobile Application Shell with Dynamic Content Adaptation</a:t>
            </a:r>
            <a:endParaRPr lang="en-US" sz="1750" dirty="0"/>
          </a:p>
        </p:txBody>
      </p:sp>
      <p:sp>
        <p:nvSpPr>
          <p:cNvPr id="5" name="Text 2"/>
          <p:cNvSpPr/>
          <p:nvPr/>
        </p:nvSpPr>
        <p:spPr>
          <a:xfrm>
            <a:off x="793790" y="5511879"/>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Presented by </a:t>
            </a:r>
            <a:r>
              <a:rPr lang="tr-TR" sz="1400" dirty="0">
                <a:solidFill>
                  <a:srgbClr val="E0D6DE"/>
                </a:solidFill>
                <a:latin typeface="Noto Sans TC" pitchFamily="34" charset="0"/>
                <a:ea typeface="Noto Sans TC" pitchFamily="34" charset="-122"/>
                <a:cs typeface="Noto Sans TC" pitchFamily="34" charset="-120"/>
              </a:rPr>
              <a:t>Berat Ferit OZGUL</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837486"/>
            <a:ext cx="908923" cy="292418"/>
          </a:xfrm>
          <a:prstGeom prst="roundRect">
            <a:avLst>
              <a:gd name="adj" fmla="val 6981"/>
            </a:avLst>
          </a:prstGeom>
          <a:solidFill>
            <a:srgbClr val="00184D"/>
          </a:solidFill>
          <a:ln/>
        </p:spPr>
      </p:sp>
      <p:sp>
        <p:nvSpPr>
          <p:cNvPr id="3" name="Text 1"/>
          <p:cNvSpPr/>
          <p:nvPr/>
        </p:nvSpPr>
        <p:spPr>
          <a:xfrm>
            <a:off x="895826" y="888444"/>
            <a:ext cx="704850" cy="190500"/>
          </a:xfrm>
          <a:prstGeom prst="rect">
            <a:avLst/>
          </a:prstGeom>
          <a:noFill/>
          <a:ln/>
        </p:spPr>
        <p:txBody>
          <a:bodyPr wrap="none" lIns="0" tIns="0" rIns="0" bIns="0" rtlCol="0" anchor="t"/>
          <a:lstStyle/>
          <a:p>
            <a:pPr marL="0" indent="0" algn="l">
              <a:lnSpc>
                <a:spcPts val="1500"/>
              </a:lnSpc>
              <a:buNone/>
            </a:pPr>
            <a:r>
              <a:rPr lang="en-US" sz="1050" dirty="0">
                <a:solidFill>
                  <a:srgbClr val="E0D6DE"/>
                </a:solidFill>
                <a:latin typeface="+mj-lt"/>
                <a:ea typeface="Noto Sans TC" pitchFamily="34" charset="-122"/>
                <a:cs typeface="Noto Sans TC" pitchFamily="34" charset="-120"/>
              </a:rPr>
              <a:t>CHAPTER 4</a:t>
            </a:r>
            <a:endParaRPr lang="en-US" sz="1050" dirty="0">
              <a:latin typeface="+mj-lt"/>
            </a:endParaRPr>
          </a:p>
        </p:txBody>
      </p:sp>
      <p:sp>
        <p:nvSpPr>
          <p:cNvPr id="4" name="Text 2"/>
          <p:cNvSpPr/>
          <p:nvPr/>
        </p:nvSpPr>
        <p:spPr>
          <a:xfrm>
            <a:off x="793790" y="1180862"/>
            <a:ext cx="6263045"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mj-lt"/>
                <a:ea typeface="Sora Medium" pitchFamily="34" charset="-122"/>
                <a:cs typeface="Sora Medium" pitchFamily="34" charset="-120"/>
              </a:rPr>
              <a:t>Implementation: Technologies Used</a:t>
            </a:r>
            <a:endParaRPr lang="en-US" sz="2650" dirty="0">
              <a:latin typeface="+mj-lt"/>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797487"/>
            <a:ext cx="510302" cy="510302"/>
          </a:xfrm>
          <a:prstGeom prst="rect">
            <a:avLst/>
          </a:prstGeom>
        </p:spPr>
      </p:pic>
      <p:sp>
        <p:nvSpPr>
          <p:cNvPr id="6" name="Text 3"/>
          <p:cNvSpPr/>
          <p:nvPr/>
        </p:nvSpPr>
        <p:spPr>
          <a:xfrm>
            <a:off x="793790" y="246721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mj-lt"/>
                <a:ea typeface="Sora Medium" pitchFamily="34" charset="-122"/>
                <a:cs typeface="Sora Medium" pitchFamily="34" charset="-120"/>
              </a:rPr>
              <a:t>Flutter</a:t>
            </a:r>
            <a:endParaRPr lang="en-US" sz="1650" dirty="0">
              <a:latin typeface="+mj-lt"/>
            </a:endParaRPr>
          </a:p>
        </p:txBody>
      </p:sp>
      <p:sp>
        <p:nvSpPr>
          <p:cNvPr id="7" name="Text 4"/>
          <p:cNvSpPr/>
          <p:nvPr/>
        </p:nvSpPr>
        <p:spPr>
          <a:xfrm>
            <a:off x="793790" y="2809399"/>
            <a:ext cx="6441638"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Cross-platform UI toolkit for building natively compiled applications from a single codebase. Accelerates development with hot reload and declarative UI.</a:t>
            </a:r>
            <a:endParaRPr lang="en-US" sz="1300" dirty="0">
              <a:latin typeface="+mj-lt"/>
            </a:endParaRPr>
          </a:p>
        </p:txBody>
      </p:sp>
      <p:pic>
        <p:nvPicPr>
          <p:cNvPr id="8"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394853" y="1797487"/>
            <a:ext cx="510302" cy="510302"/>
          </a:xfrm>
          <a:prstGeom prst="rect">
            <a:avLst/>
          </a:prstGeom>
        </p:spPr>
      </p:pic>
      <p:sp>
        <p:nvSpPr>
          <p:cNvPr id="9" name="Text 5"/>
          <p:cNvSpPr/>
          <p:nvPr/>
        </p:nvSpPr>
        <p:spPr>
          <a:xfrm>
            <a:off x="7394853" y="246721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mj-lt"/>
                <a:ea typeface="Sora Medium" pitchFamily="34" charset="-122"/>
                <a:cs typeface="Sora Medium" pitchFamily="34" charset="-120"/>
              </a:rPr>
              <a:t>Dart</a:t>
            </a:r>
            <a:endParaRPr lang="en-US" sz="1650" dirty="0">
              <a:latin typeface="+mj-lt"/>
            </a:endParaRPr>
          </a:p>
        </p:txBody>
      </p:sp>
      <p:sp>
        <p:nvSpPr>
          <p:cNvPr id="10" name="Text 6"/>
          <p:cNvSpPr/>
          <p:nvPr/>
        </p:nvSpPr>
        <p:spPr>
          <a:xfrm>
            <a:off x="7394853" y="2809399"/>
            <a:ext cx="6441757"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Optimized for UI development, offering high performance and developer productivity, with strong type safety and null safety features.</a:t>
            </a:r>
            <a:endParaRPr lang="en-US" sz="1300" dirty="0">
              <a:latin typeface="+mj-lt"/>
            </a:endParaRPr>
          </a:p>
        </p:txBody>
      </p:sp>
      <p:pic>
        <p:nvPicPr>
          <p:cNvPr id="11"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93790" y="3540800"/>
            <a:ext cx="510302" cy="510302"/>
          </a:xfrm>
          <a:prstGeom prst="rect">
            <a:avLst/>
          </a:prstGeom>
        </p:spPr>
      </p:pic>
      <p:sp>
        <p:nvSpPr>
          <p:cNvPr id="12" name="Text 7"/>
          <p:cNvSpPr/>
          <p:nvPr/>
        </p:nvSpPr>
        <p:spPr>
          <a:xfrm>
            <a:off x="793790" y="421052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mj-lt"/>
                <a:ea typeface="Sora Medium" pitchFamily="34" charset="-122"/>
                <a:cs typeface="Sora Medium" pitchFamily="34" charset="-120"/>
              </a:rPr>
              <a:t>Riverpod</a:t>
            </a:r>
            <a:endParaRPr lang="en-US" sz="1650" dirty="0">
              <a:latin typeface="+mj-lt"/>
            </a:endParaRPr>
          </a:p>
        </p:txBody>
      </p:sp>
      <p:sp>
        <p:nvSpPr>
          <p:cNvPr id="13" name="Text 8"/>
          <p:cNvSpPr/>
          <p:nvPr/>
        </p:nvSpPr>
        <p:spPr>
          <a:xfrm>
            <a:off x="793790" y="4552712"/>
            <a:ext cx="6441638"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State management and dependency injection framework providing compile-time safety and robust, testable architecture.</a:t>
            </a:r>
            <a:endParaRPr lang="en-US" sz="1300" dirty="0">
              <a:latin typeface="+mj-lt"/>
            </a:endParaRPr>
          </a:p>
        </p:txBody>
      </p:sp>
      <p:pic>
        <p:nvPicPr>
          <p:cNvPr id="14"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394853" y="3540800"/>
            <a:ext cx="510302" cy="510302"/>
          </a:xfrm>
          <a:prstGeom prst="rect">
            <a:avLst/>
          </a:prstGeom>
        </p:spPr>
      </p:pic>
      <p:sp>
        <p:nvSpPr>
          <p:cNvPr id="15" name="Text 9"/>
          <p:cNvSpPr/>
          <p:nvPr/>
        </p:nvSpPr>
        <p:spPr>
          <a:xfrm>
            <a:off x="7394853" y="4210526"/>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mj-lt"/>
                <a:ea typeface="Sora Medium" pitchFamily="34" charset="-122"/>
                <a:cs typeface="Sora Medium" pitchFamily="34" charset="-120"/>
              </a:rPr>
              <a:t>HTTP Package</a:t>
            </a:r>
            <a:endParaRPr lang="en-US" sz="1650" dirty="0">
              <a:latin typeface="+mj-lt"/>
            </a:endParaRPr>
          </a:p>
        </p:txBody>
      </p:sp>
      <p:sp>
        <p:nvSpPr>
          <p:cNvPr id="16" name="Text 10"/>
          <p:cNvSpPr/>
          <p:nvPr/>
        </p:nvSpPr>
        <p:spPr>
          <a:xfrm>
            <a:off x="7394853" y="4552712"/>
            <a:ext cx="6441757"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Facilitates efficient and reliable network requests for fetching data from remote APIs.</a:t>
            </a:r>
            <a:endParaRPr lang="en-US" sz="1300" dirty="0">
              <a:latin typeface="+mj-lt"/>
            </a:endParaRPr>
          </a:p>
        </p:txBody>
      </p:sp>
      <p:pic>
        <p:nvPicPr>
          <p:cNvPr id="17"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793790" y="5284113"/>
            <a:ext cx="510302" cy="510302"/>
          </a:xfrm>
          <a:prstGeom prst="rect">
            <a:avLst/>
          </a:prstGeom>
        </p:spPr>
      </p:pic>
      <p:sp>
        <p:nvSpPr>
          <p:cNvPr id="18" name="Text 11"/>
          <p:cNvSpPr/>
          <p:nvPr/>
        </p:nvSpPr>
        <p:spPr>
          <a:xfrm>
            <a:off x="793790" y="595383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mj-lt"/>
                <a:ea typeface="Sora Medium" pitchFamily="34" charset="-122"/>
                <a:cs typeface="Sora Medium" pitchFamily="34" charset="-120"/>
              </a:rPr>
              <a:t>SharedPreferences</a:t>
            </a:r>
            <a:endParaRPr lang="en-US" sz="1650" dirty="0">
              <a:latin typeface="+mj-lt"/>
            </a:endParaRPr>
          </a:p>
        </p:txBody>
      </p:sp>
      <p:sp>
        <p:nvSpPr>
          <p:cNvPr id="19" name="Text 12"/>
          <p:cNvSpPr/>
          <p:nvPr/>
        </p:nvSpPr>
        <p:spPr>
          <a:xfrm>
            <a:off x="793790" y="6296025"/>
            <a:ext cx="6441638"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Lightweight key-value storage for local data persistence and caching mechanisms.</a:t>
            </a:r>
            <a:endParaRPr lang="en-US" sz="1300" dirty="0">
              <a:latin typeface="+mj-lt"/>
            </a:endParaRPr>
          </a:p>
        </p:txBody>
      </p:sp>
      <p:pic>
        <p:nvPicPr>
          <p:cNvPr id="20" name="Image 5" descr="preencoded.png"/>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7394853" y="5284113"/>
            <a:ext cx="510302" cy="510302"/>
          </a:xfrm>
          <a:prstGeom prst="rect">
            <a:avLst/>
          </a:prstGeom>
        </p:spPr>
      </p:pic>
      <p:sp>
        <p:nvSpPr>
          <p:cNvPr id="21" name="Text 13"/>
          <p:cNvSpPr/>
          <p:nvPr/>
        </p:nvSpPr>
        <p:spPr>
          <a:xfrm>
            <a:off x="7394853" y="595383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mj-lt"/>
                <a:ea typeface="Sora Medium" pitchFamily="34" charset="-122"/>
                <a:cs typeface="Sora Medium" pitchFamily="34" charset="-120"/>
              </a:rPr>
              <a:t>JSON</a:t>
            </a:r>
            <a:endParaRPr lang="en-US" sz="1650" dirty="0">
              <a:latin typeface="+mj-lt"/>
            </a:endParaRPr>
          </a:p>
        </p:txBody>
      </p:sp>
      <p:sp>
        <p:nvSpPr>
          <p:cNvPr id="22" name="Text 14"/>
          <p:cNvSpPr/>
          <p:nvPr/>
        </p:nvSpPr>
        <p:spPr>
          <a:xfrm>
            <a:off x="7394853" y="6296025"/>
            <a:ext cx="6441757"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The chosen data interchange format for external configuration files due to its readability and widespread adoption.</a:t>
            </a:r>
            <a:endParaRPr lang="en-US" sz="1300" dirty="0">
              <a:latin typeface="+mj-lt"/>
            </a:endParaRPr>
          </a:p>
        </p:txBody>
      </p:sp>
      <p:sp>
        <p:nvSpPr>
          <p:cNvPr id="23" name="Text 15"/>
          <p:cNvSpPr/>
          <p:nvPr/>
        </p:nvSpPr>
        <p:spPr>
          <a:xfrm>
            <a:off x="793790" y="6915745"/>
            <a:ext cx="13042821" cy="476250"/>
          </a:xfrm>
          <a:prstGeom prst="rect">
            <a:avLst/>
          </a:prstGeom>
          <a:noFill/>
          <a:ln/>
        </p:spPr>
        <p:txBody>
          <a:bodyPr wrap="square" lIns="0" tIns="0" rIns="0" bIns="0" rtlCol="0" anchor="t"/>
          <a:lstStyle/>
          <a:p>
            <a:pPr marL="0" indent="0" algn="l">
              <a:lnSpc>
                <a:spcPts val="1850"/>
              </a:lnSpc>
              <a:buNone/>
            </a:pPr>
            <a:r>
              <a:rPr lang="en-US" sz="1300" dirty="0">
                <a:solidFill>
                  <a:srgbClr val="E0D6DE"/>
                </a:solidFill>
                <a:latin typeface="+mj-lt"/>
                <a:ea typeface="Noto Sans TC" pitchFamily="34" charset="-122"/>
                <a:cs typeface="Noto Sans TC" pitchFamily="34" charset="-120"/>
              </a:rPr>
              <a:t>This combination of technologies ensures a </a:t>
            </a:r>
            <a:r>
              <a:rPr lang="en-US" sz="1300" dirty="0">
                <a:solidFill>
                  <a:srgbClr val="97B8FF"/>
                </a:solidFill>
                <a:latin typeface="+mj-lt"/>
                <a:ea typeface="Noto Sans TC" pitchFamily="34" charset="-122"/>
                <a:cs typeface="Noto Sans TC" pitchFamily="34" charset="-120"/>
              </a:rPr>
              <a:t>robust, scalable, and maintainable system</a:t>
            </a:r>
            <a:r>
              <a:rPr lang="en-US" sz="1300" dirty="0">
                <a:solidFill>
                  <a:srgbClr val="E0D6DE"/>
                </a:solidFill>
                <a:latin typeface="+mj-lt"/>
                <a:ea typeface="Noto Sans TC" pitchFamily="34" charset="-122"/>
                <a:cs typeface="Noto Sans TC" pitchFamily="34" charset="-120"/>
              </a:rPr>
              <a:t>. Flutter's widget-based architecture and hot reload significantly enhance development speed, while Riverpod's principles promote clean architecture and modularity.</a:t>
            </a:r>
            <a:endParaRPr lang="en-US" sz="1300"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38914"/>
            <a:ext cx="8829199" cy="496133"/>
          </a:xfrm>
          <a:prstGeom prst="rect">
            <a:avLst/>
          </a:prstGeom>
          <a:noFill/>
          <a:ln/>
        </p:spPr>
        <p:txBody>
          <a:bodyPr wrap="none" lIns="0" tIns="0" rIns="0" bIns="0" rtlCol="0" anchor="t"/>
          <a:lstStyle/>
          <a:p>
            <a:pPr marL="0" marR="0" lvl="0" indent="0" algn="l" defTabSz="914400" rtl="0" eaLnBrk="1" fontAlgn="auto" latinLnBrk="0" hangingPunct="1">
              <a:lnSpc>
                <a:spcPts val="3900"/>
              </a:lnSpc>
              <a:spcBef>
                <a:spcPts val="0"/>
              </a:spcBef>
              <a:spcAft>
                <a:spcPts val="0"/>
              </a:spcAft>
              <a:buClrTx/>
              <a:buSzTx/>
              <a:buFontTx/>
              <a:buNone/>
              <a:tabLst/>
              <a:defRPr/>
            </a:pPr>
            <a:r>
              <a:rPr kumimoji="0" lang="en-US" sz="310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Implementation: App Development Process</a:t>
            </a:r>
            <a:endParaRPr kumimoji="0" lang="en-US" sz="310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Text 1"/>
          <p:cNvSpPr/>
          <p:nvPr/>
        </p:nvSpPr>
        <p:spPr>
          <a:xfrm>
            <a:off x="793790" y="1557338"/>
            <a:ext cx="13042821" cy="431959"/>
          </a:xfrm>
          <a:prstGeom prst="rect">
            <a:avLst/>
          </a:prstGeom>
          <a:noFill/>
          <a:ln/>
        </p:spPr>
        <p:txBody>
          <a:bodyPr wrap="squar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The development of our configuration-driven mobile application was structured across six distinct phases</a:t>
            </a:r>
            <a:r>
              <a:rPr kumimoji="0" lang="tr-TR"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a:t>
            </a: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This methodical approach ensured robust foundational design and systematic feature integration.</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Shape 2"/>
          <p:cNvSpPr/>
          <p:nvPr/>
        </p:nvSpPr>
        <p:spPr>
          <a:xfrm>
            <a:off x="7303770" y="2114312"/>
            <a:ext cx="22860" cy="5276255"/>
          </a:xfrm>
          <a:prstGeom prst="roundRect">
            <a:avLst>
              <a:gd name="adj" fmla="val 104186"/>
            </a:avLst>
          </a:prstGeom>
          <a:solidFill>
            <a:srgbClr val="3F3F44"/>
          </a:solidFill>
          <a:ln/>
        </p:spPr>
      </p:sp>
      <p:sp>
        <p:nvSpPr>
          <p:cNvPr id="5" name="Shape 3"/>
          <p:cNvSpPr/>
          <p:nvPr/>
        </p:nvSpPr>
        <p:spPr>
          <a:xfrm>
            <a:off x="6683216" y="2281476"/>
            <a:ext cx="476250" cy="22860"/>
          </a:xfrm>
          <a:prstGeom prst="roundRect">
            <a:avLst>
              <a:gd name="adj" fmla="val 104186"/>
            </a:avLst>
          </a:prstGeom>
          <a:solidFill>
            <a:srgbClr val="3F3F44"/>
          </a:solidFill>
          <a:ln/>
        </p:spPr>
      </p:sp>
      <p:sp>
        <p:nvSpPr>
          <p:cNvPr id="6" name="Shape 4"/>
          <p:cNvSpPr/>
          <p:nvPr/>
        </p:nvSpPr>
        <p:spPr>
          <a:xfrm>
            <a:off x="7136606" y="2114312"/>
            <a:ext cx="357188" cy="357188"/>
          </a:xfrm>
          <a:prstGeom prst="roundRect">
            <a:avLst>
              <a:gd name="adj" fmla="val 6668"/>
            </a:avLst>
          </a:prstGeom>
          <a:solidFill>
            <a:srgbClr val="26262B"/>
          </a:solidFill>
          <a:ln/>
        </p:spPr>
      </p:sp>
      <p:sp>
        <p:nvSpPr>
          <p:cNvPr id="7" name="Text 5"/>
          <p:cNvSpPr/>
          <p:nvPr/>
        </p:nvSpPr>
        <p:spPr>
          <a:xfrm>
            <a:off x="7196137" y="2144078"/>
            <a:ext cx="238125" cy="297656"/>
          </a:xfrm>
          <a:prstGeom prst="rect">
            <a:avLst/>
          </a:prstGeom>
          <a:noFill/>
          <a:ln/>
        </p:spPr>
        <p:txBody>
          <a:bodyPr wrap="none" lIns="0" tIns="0" rIns="0" bIns="0" rtlCol="0" anchor="t"/>
          <a:lstStyle/>
          <a:p>
            <a:pPr marL="0" marR="0" lvl="0" indent="0" algn="ctr" defTabSz="914400" rtl="0" eaLnBrk="1" fontAlgn="auto" latinLnBrk="0" hangingPunct="1">
              <a:lnSpc>
                <a:spcPts val="18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1</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8" name="Text 6"/>
          <p:cNvSpPr/>
          <p:nvPr/>
        </p:nvSpPr>
        <p:spPr>
          <a:xfrm>
            <a:off x="4534972" y="2168843"/>
            <a:ext cx="1986439" cy="248007"/>
          </a:xfrm>
          <a:prstGeom prst="rect">
            <a:avLst/>
          </a:prstGeom>
          <a:noFill/>
          <a:ln/>
        </p:spPr>
        <p:txBody>
          <a:bodyPr wrap="none" lIns="0" tIns="0" rIns="0" bIns="0" rtlCol="0" anchor="t"/>
          <a:lstStyle/>
          <a:p>
            <a:pPr marL="0" marR="0" lvl="0" indent="0" algn="r" defTabSz="914400" rtl="0" eaLnBrk="1" fontAlgn="auto" latinLnBrk="0" hangingPunct="1">
              <a:lnSpc>
                <a:spcPts val="195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Phase 1: Foundation</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9" name="Text 7"/>
          <p:cNvSpPr/>
          <p:nvPr/>
        </p:nvSpPr>
        <p:spPr>
          <a:xfrm>
            <a:off x="793790" y="2483525"/>
            <a:ext cx="5727621" cy="215979"/>
          </a:xfrm>
          <a:prstGeom prst="rect">
            <a:avLst/>
          </a:prstGeom>
          <a:noFill/>
          <a:ln/>
        </p:spPr>
        <p:txBody>
          <a:bodyPr wrap="none" lIns="0" tIns="0" rIns="0" bIns="0" rtlCol="0" anchor="t"/>
          <a:lstStyle/>
          <a:p>
            <a:pPr marL="0" marR="0" lvl="0" indent="0" algn="r"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Setup &amp; Architecture Design</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
        <p:nvSpPr>
          <p:cNvPr id="10" name="Shape 8"/>
          <p:cNvSpPr/>
          <p:nvPr/>
        </p:nvSpPr>
        <p:spPr>
          <a:xfrm>
            <a:off x="7470934" y="3138845"/>
            <a:ext cx="476250" cy="22860"/>
          </a:xfrm>
          <a:prstGeom prst="roundRect">
            <a:avLst>
              <a:gd name="adj" fmla="val 104186"/>
            </a:avLst>
          </a:prstGeom>
          <a:solidFill>
            <a:srgbClr val="3F3F44"/>
          </a:solidFill>
          <a:ln/>
        </p:spPr>
      </p:sp>
      <p:sp>
        <p:nvSpPr>
          <p:cNvPr id="11" name="Shape 9"/>
          <p:cNvSpPr/>
          <p:nvPr/>
        </p:nvSpPr>
        <p:spPr>
          <a:xfrm>
            <a:off x="7136606" y="2971681"/>
            <a:ext cx="357188" cy="357188"/>
          </a:xfrm>
          <a:prstGeom prst="roundRect">
            <a:avLst>
              <a:gd name="adj" fmla="val 6668"/>
            </a:avLst>
          </a:prstGeom>
          <a:solidFill>
            <a:srgbClr val="26262B"/>
          </a:solidFill>
          <a:ln/>
        </p:spPr>
      </p:sp>
      <p:sp>
        <p:nvSpPr>
          <p:cNvPr id="12" name="Text 10"/>
          <p:cNvSpPr/>
          <p:nvPr/>
        </p:nvSpPr>
        <p:spPr>
          <a:xfrm>
            <a:off x="7196137" y="3001447"/>
            <a:ext cx="238125" cy="297656"/>
          </a:xfrm>
          <a:prstGeom prst="rect">
            <a:avLst/>
          </a:prstGeom>
          <a:noFill/>
          <a:ln/>
        </p:spPr>
        <p:txBody>
          <a:bodyPr wrap="none" lIns="0" tIns="0" rIns="0" bIns="0" rtlCol="0" anchor="t"/>
          <a:lstStyle/>
          <a:p>
            <a:pPr marL="0" marR="0" lvl="0" indent="0" algn="ctr" defTabSz="914400" rtl="0" eaLnBrk="1" fontAlgn="auto" latinLnBrk="0" hangingPunct="1">
              <a:lnSpc>
                <a:spcPts val="18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2</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13" name="Text 11"/>
          <p:cNvSpPr/>
          <p:nvPr/>
        </p:nvSpPr>
        <p:spPr>
          <a:xfrm>
            <a:off x="8108990" y="3026212"/>
            <a:ext cx="3034189" cy="248007"/>
          </a:xfrm>
          <a:prstGeom prst="rect">
            <a:avLst/>
          </a:prstGeom>
          <a:noFill/>
          <a:ln/>
        </p:spPr>
        <p:txBody>
          <a:bodyPr wrap="none" lIns="0" tIns="0" rIns="0" bIns="0" rtlCol="0" anchor="t"/>
          <a:lstStyle/>
          <a:p>
            <a:pPr marL="0" marR="0" lvl="0" indent="0" algn="l" defTabSz="914400" rtl="0" eaLnBrk="1" fontAlgn="auto" latinLnBrk="0" hangingPunct="1">
              <a:lnSpc>
                <a:spcPts val="195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Phase 2: Core Implementation</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14" name="Text 12"/>
          <p:cNvSpPr/>
          <p:nvPr/>
        </p:nvSpPr>
        <p:spPr>
          <a:xfrm>
            <a:off x="8108990" y="3340894"/>
            <a:ext cx="5727621" cy="215979"/>
          </a:xfrm>
          <a:prstGeom prst="rect">
            <a:avLst/>
          </a:prstGeom>
          <a:noFill/>
          <a:ln/>
        </p:spPr>
        <p:txBody>
          <a:bodyPr wrap="non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Configuration Service, Data Sources, Module Registry</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
        <p:nvSpPr>
          <p:cNvPr id="15" name="Shape 13"/>
          <p:cNvSpPr/>
          <p:nvPr/>
        </p:nvSpPr>
        <p:spPr>
          <a:xfrm>
            <a:off x="6683216" y="3912275"/>
            <a:ext cx="476250" cy="22860"/>
          </a:xfrm>
          <a:prstGeom prst="roundRect">
            <a:avLst>
              <a:gd name="adj" fmla="val 104186"/>
            </a:avLst>
          </a:prstGeom>
          <a:solidFill>
            <a:srgbClr val="3F3F44"/>
          </a:solidFill>
          <a:ln/>
        </p:spPr>
      </p:sp>
      <p:sp>
        <p:nvSpPr>
          <p:cNvPr id="16" name="Shape 14"/>
          <p:cNvSpPr/>
          <p:nvPr/>
        </p:nvSpPr>
        <p:spPr>
          <a:xfrm>
            <a:off x="7136606" y="3745111"/>
            <a:ext cx="357188" cy="357188"/>
          </a:xfrm>
          <a:prstGeom prst="roundRect">
            <a:avLst>
              <a:gd name="adj" fmla="val 6668"/>
            </a:avLst>
          </a:prstGeom>
          <a:solidFill>
            <a:srgbClr val="26262B"/>
          </a:solidFill>
          <a:ln/>
        </p:spPr>
      </p:sp>
      <p:sp>
        <p:nvSpPr>
          <p:cNvPr id="17" name="Text 15"/>
          <p:cNvSpPr/>
          <p:nvPr/>
        </p:nvSpPr>
        <p:spPr>
          <a:xfrm>
            <a:off x="7196137" y="3774877"/>
            <a:ext cx="238125" cy="297656"/>
          </a:xfrm>
          <a:prstGeom prst="rect">
            <a:avLst/>
          </a:prstGeom>
          <a:noFill/>
          <a:ln/>
        </p:spPr>
        <p:txBody>
          <a:bodyPr wrap="none" lIns="0" tIns="0" rIns="0" bIns="0" rtlCol="0" anchor="t"/>
          <a:lstStyle/>
          <a:p>
            <a:pPr marL="0" marR="0" lvl="0" indent="0" algn="ctr" defTabSz="914400" rtl="0" eaLnBrk="1" fontAlgn="auto" latinLnBrk="0" hangingPunct="1">
              <a:lnSpc>
                <a:spcPts val="18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3</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18" name="Text 16"/>
          <p:cNvSpPr/>
          <p:nvPr/>
        </p:nvSpPr>
        <p:spPr>
          <a:xfrm>
            <a:off x="4341138" y="3799642"/>
            <a:ext cx="2180273" cy="248007"/>
          </a:xfrm>
          <a:prstGeom prst="rect">
            <a:avLst/>
          </a:prstGeom>
          <a:noFill/>
          <a:ln/>
        </p:spPr>
        <p:txBody>
          <a:bodyPr wrap="none" lIns="0" tIns="0" rIns="0" bIns="0" rtlCol="0" anchor="t"/>
          <a:lstStyle/>
          <a:p>
            <a:pPr marL="0" marR="0" lvl="0" indent="0" algn="r" defTabSz="914400" rtl="0" eaLnBrk="1" fontAlgn="auto" latinLnBrk="0" hangingPunct="1">
              <a:lnSpc>
                <a:spcPts val="195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Phase 3: UI &amp; Features</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19" name="Text 17"/>
          <p:cNvSpPr/>
          <p:nvPr/>
        </p:nvSpPr>
        <p:spPr>
          <a:xfrm>
            <a:off x="793790" y="4114324"/>
            <a:ext cx="5727621" cy="215979"/>
          </a:xfrm>
          <a:prstGeom prst="rect">
            <a:avLst/>
          </a:prstGeom>
          <a:noFill/>
          <a:ln/>
        </p:spPr>
        <p:txBody>
          <a:bodyPr wrap="none" lIns="0" tIns="0" rIns="0" bIns="0" rtlCol="0" anchor="t"/>
          <a:lstStyle/>
          <a:p>
            <a:pPr marL="0" marR="0" lvl="0" indent="0" algn="r"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Module Widgets, Navigation, Theming, Tracking</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
        <p:nvSpPr>
          <p:cNvPr id="20" name="Shape 18"/>
          <p:cNvSpPr/>
          <p:nvPr/>
        </p:nvSpPr>
        <p:spPr>
          <a:xfrm>
            <a:off x="7470934" y="4685824"/>
            <a:ext cx="476250" cy="22860"/>
          </a:xfrm>
          <a:prstGeom prst="roundRect">
            <a:avLst>
              <a:gd name="adj" fmla="val 104186"/>
            </a:avLst>
          </a:prstGeom>
          <a:solidFill>
            <a:srgbClr val="3F3F44"/>
          </a:solidFill>
          <a:ln/>
        </p:spPr>
      </p:sp>
      <p:sp>
        <p:nvSpPr>
          <p:cNvPr id="21" name="Shape 19"/>
          <p:cNvSpPr/>
          <p:nvPr/>
        </p:nvSpPr>
        <p:spPr>
          <a:xfrm>
            <a:off x="7136606" y="4518660"/>
            <a:ext cx="357188" cy="357188"/>
          </a:xfrm>
          <a:prstGeom prst="roundRect">
            <a:avLst>
              <a:gd name="adj" fmla="val 6668"/>
            </a:avLst>
          </a:prstGeom>
          <a:solidFill>
            <a:srgbClr val="26262B"/>
          </a:solidFill>
          <a:ln/>
        </p:spPr>
      </p:sp>
      <p:sp>
        <p:nvSpPr>
          <p:cNvPr id="22" name="Text 20"/>
          <p:cNvSpPr/>
          <p:nvPr/>
        </p:nvSpPr>
        <p:spPr>
          <a:xfrm>
            <a:off x="7196137" y="4548426"/>
            <a:ext cx="238125" cy="297656"/>
          </a:xfrm>
          <a:prstGeom prst="rect">
            <a:avLst/>
          </a:prstGeom>
          <a:noFill/>
          <a:ln/>
        </p:spPr>
        <p:txBody>
          <a:bodyPr wrap="none" lIns="0" tIns="0" rIns="0" bIns="0" rtlCol="0" anchor="t"/>
          <a:lstStyle/>
          <a:p>
            <a:pPr marL="0" marR="0" lvl="0" indent="0" algn="ctr" defTabSz="914400" rtl="0" eaLnBrk="1" fontAlgn="auto" latinLnBrk="0" hangingPunct="1">
              <a:lnSpc>
                <a:spcPts val="18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4</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23" name="Text 21"/>
          <p:cNvSpPr/>
          <p:nvPr/>
        </p:nvSpPr>
        <p:spPr>
          <a:xfrm>
            <a:off x="8108990" y="4573191"/>
            <a:ext cx="2433161" cy="248007"/>
          </a:xfrm>
          <a:prstGeom prst="rect">
            <a:avLst/>
          </a:prstGeom>
          <a:noFill/>
          <a:ln/>
        </p:spPr>
        <p:txBody>
          <a:bodyPr wrap="none" lIns="0" tIns="0" rIns="0" bIns="0" rtlCol="0" anchor="t"/>
          <a:lstStyle/>
          <a:p>
            <a:pPr marL="0" marR="0" lvl="0" indent="0" algn="l" defTabSz="914400" rtl="0" eaLnBrk="1" fontAlgn="auto" latinLnBrk="0" hangingPunct="1">
              <a:lnSpc>
                <a:spcPts val="195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Phase 4: Personalization</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24" name="Text 22"/>
          <p:cNvSpPr/>
          <p:nvPr/>
        </p:nvSpPr>
        <p:spPr>
          <a:xfrm>
            <a:off x="8108990" y="4887873"/>
            <a:ext cx="5727621" cy="215979"/>
          </a:xfrm>
          <a:prstGeom prst="rect">
            <a:avLst/>
          </a:prstGeom>
          <a:noFill/>
          <a:ln/>
        </p:spPr>
        <p:txBody>
          <a:bodyPr wrap="non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Ranking Algorithms &amp; Content Filtering</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
        <p:nvSpPr>
          <p:cNvPr id="25" name="Shape 23"/>
          <p:cNvSpPr/>
          <p:nvPr/>
        </p:nvSpPr>
        <p:spPr>
          <a:xfrm>
            <a:off x="6683216" y="5459373"/>
            <a:ext cx="476250" cy="22860"/>
          </a:xfrm>
          <a:prstGeom prst="roundRect">
            <a:avLst>
              <a:gd name="adj" fmla="val 104186"/>
            </a:avLst>
          </a:prstGeom>
          <a:solidFill>
            <a:srgbClr val="3F3F44"/>
          </a:solidFill>
          <a:ln/>
        </p:spPr>
      </p:sp>
      <p:sp>
        <p:nvSpPr>
          <p:cNvPr id="26" name="Shape 24"/>
          <p:cNvSpPr/>
          <p:nvPr/>
        </p:nvSpPr>
        <p:spPr>
          <a:xfrm>
            <a:off x="7136606" y="5292209"/>
            <a:ext cx="357188" cy="357188"/>
          </a:xfrm>
          <a:prstGeom prst="roundRect">
            <a:avLst>
              <a:gd name="adj" fmla="val 6668"/>
            </a:avLst>
          </a:prstGeom>
          <a:solidFill>
            <a:srgbClr val="26262B"/>
          </a:solidFill>
          <a:ln/>
        </p:spPr>
      </p:sp>
      <p:sp>
        <p:nvSpPr>
          <p:cNvPr id="27" name="Text 25"/>
          <p:cNvSpPr/>
          <p:nvPr/>
        </p:nvSpPr>
        <p:spPr>
          <a:xfrm>
            <a:off x="7196137" y="5321975"/>
            <a:ext cx="238125" cy="297656"/>
          </a:xfrm>
          <a:prstGeom prst="rect">
            <a:avLst/>
          </a:prstGeom>
          <a:noFill/>
          <a:ln/>
        </p:spPr>
        <p:txBody>
          <a:bodyPr wrap="none" lIns="0" tIns="0" rIns="0" bIns="0" rtlCol="0" anchor="t"/>
          <a:lstStyle/>
          <a:p>
            <a:pPr marL="0" marR="0" lvl="0" indent="0" algn="ctr" defTabSz="914400" rtl="0" eaLnBrk="1" fontAlgn="auto" latinLnBrk="0" hangingPunct="1">
              <a:lnSpc>
                <a:spcPts val="18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5</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28" name="Text 26"/>
          <p:cNvSpPr/>
          <p:nvPr/>
        </p:nvSpPr>
        <p:spPr>
          <a:xfrm>
            <a:off x="3649266" y="5346740"/>
            <a:ext cx="2872145" cy="248007"/>
          </a:xfrm>
          <a:prstGeom prst="rect">
            <a:avLst/>
          </a:prstGeom>
          <a:noFill/>
          <a:ln/>
        </p:spPr>
        <p:txBody>
          <a:bodyPr wrap="none" lIns="0" tIns="0" rIns="0" bIns="0" rtlCol="0" anchor="t"/>
          <a:lstStyle/>
          <a:p>
            <a:pPr marL="0" marR="0" lvl="0" indent="0" algn="r" defTabSz="914400" rtl="0" eaLnBrk="1" fontAlgn="auto" latinLnBrk="0" hangingPunct="1">
              <a:lnSpc>
                <a:spcPts val="195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Phase 5: App Configurations</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29" name="Text 27"/>
          <p:cNvSpPr/>
          <p:nvPr/>
        </p:nvSpPr>
        <p:spPr>
          <a:xfrm>
            <a:off x="793790" y="5661422"/>
            <a:ext cx="5727621" cy="215979"/>
          </a:xfrm>
          <a:prstGeom prst="rect">
            <a:avLst/>
          </a:prstGeom>
          <a:noFill/>
          <a:ln/>
        </p:spPr>
        <p:txBody>
          <a:bodyPr wrap="none" lIns="0" tIns="0" rIns="0" bIns="0" rtlCol="0" anchor="t"/>
          <a:lstStyle/>
          <a:p>
            <a:pPr marL="0" marR="0" lvl="0" indent="0" algn="r"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Specific setups for three distinct app types</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
        <p:nvSpPr>
          <p:cNvPr id="30" name="Shape 28"/>
          <p:cNvSpPr/>
          <p:nvPr/>
        </p:nvSpPr>
        <p:spPr>
          <a:xfrm>
            <a:off x="7470934" y="6232922"/>
            <a:ext cx="476250" cy="22860"/>
          </a:xfrm>
          <a:prstGeom prst="roundRect">
            <a:avLst>
              <a:gd name="adj" fmla="val 104186"/>
            </a:avLst>
          </a:prstGeom>
          <a:solidFill>
            <a:srgbClr val="3F3F44"/>
          </a:solidFill>
          <a:ln/>
        </p:spPr>
      </p:sp>
      <p:sp>
        <p:nvSpPr>
          <p:cNvPr id="31" name="Shape 29"/>
          <p:cNvSpPr/>
          <p:nvPr/>
        </p:nvSpPr>
        <p:spPr>
          <a:xfrm>
            <a:off x="7136606" y="6065758"/>
            <a:ext cx="357188" cy="357188"/>
          </a:xfrm>
          <a:prstGeom prst="roundRect">
            <a:avLst>
              <a:gd name="adj" fmla="val 6668"/>
            </a:avLst>
          </a:prstGeom>
          <a:solidFill>
            <a:srgbClr val="26262B"/>
          </a:solidFill>
          <a:ln/>
        </p:spPr>
      </p:sp>
      <p:sp>
        <p:nvSpPr>
          <p:cNvPr id="32" name="Text 30"/>
          <p:cNvSpPr/>
          <p:nvPr/>
        </p:nvSpPr>
        <p:spPr>
          <a:xfrm>
            <a:off x="7196137" y="6095524"/>
            <a:ext cx="238125" cy="297656"/>
          </a:xfrm>
          <a:prstGeom prst="rect">
            <a:avLst/>
          </a:prstGeom>
          <a:noFill/>
          <a:ln/>
        </p:spPr>
        <p:txBody>
          <a:bodyPr wrap="none" lIns="0" tIns="0" rIns="0" bIns="0" rtlCol="0" anchor="t"/>
          <a:lstStyle/>
          <a:p>
            <a:pPr marL="0" marR="0" lvl="0" indent="0" algn="ctr" defTabSz="914400" rtl="0" eaLnBrk="1" fontAlgn="auto" latinLnBrk="0" hangingPunct="1">
              <a:lnSpc>
                <a:spcPts val="18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6</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33" name="Text 31"/>
          <p:cNvSpPr/>
          <p:nvPr/>
        </p:nvSpPr>
        <p:spPr>
          <a:xfrm>
            <a:off x="8108990" y="6120289"/>
            <a:ext cx="2368272" cy="248007"/>
          </a:xfrm>
          <a:prstGeom prst="rect">
            <a:avLst/>
          </a:prstGeom>
          <a:noFill/>
          <a:ln/>
        </p:spPr>
        <p:txBody>
          <a:bodyPr wrap="none" lIns="0" tIns="0" rIns="0" bIns="0" rtlCol="0" anchor="t"/>
          <a:lstStyle/>
          <a:p>
            <a:pPr marL="0" marR="0" lvl="0" indent="0" algn="l" defTabSz="914400" rtl="0" eaLnBrk="1" fontAlgn="auto" latinLnBrk="0" hangingPunct="1">
              <a:lnSpc>
                <a:spcPts val="195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Phase 6: Testing &amp; Docs</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34" name="Text 32"/>
          <p:cNvSpPr/>
          <p:nvPr/>
        </p:nvSpPr>
        <p:spPr>
          <a:xfrm>
            <a:off x="8108990" y="6434971"/>
            <a:ext cx="5727621" cy="215979"/>
          </a:xfrm>
          <a:prstGeom prst="rect">
            <a:avLst/>
          </a:prstGeom>
          <a:noFill/>
          <a:ln/>
        </p:spPr>
        <p:txBody>
          <a:bodyPr wrap="none" lIns="0" tIns="0" rIns="0" bIns="0" rtlCol="0" anchor="t"/>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Comprehensive Testing &amp; Documentation</a:t>
            </a:r>
            <a:endParaRPr kumimoji="0" lang="en-US" sz="125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3157538"/>
            <a:ext cx="11713607" cy="631984"/>
          </a:xfrm>
          <a:prstGeom prst="rect">
            <a:avLst/>
          </a:prstGeom>
          <a:noFill/>
          <a:ln/>
        </p:spPr>
        <p:txBody>
          <a:bodyPr wrap="none" lIns="0" tIns="0" rIns="0" bIns="0" rtlCol="0" anchor="t"/>
          <a:lstStyle/>
          <a:p>
            <a:pPr marL="0" marR="0" lvl="0" indent="0" algn="l" defTabSz="914400" rtl="0" eaLnBrk="1" fontAlgn="auto" latinLnBrk="0" hangingPunct="1">
              <a:lnSpc>
                <a:spcPts val="4950"/>
              </a:lnSpc>
              <a:spcBef>
                <a:spcPts val="0"/>
              </a:spcBef>
              <a:spcAft>
                <a:spcPts val="0"/>
              </a:spcAft>
              <a:buClrTx/>
              <a:buSzTx/>
              <a:buFontTx/>
              <a:buNone/>
              <a:tabLst/>
              <a:defRPr/>
            </a:pPr>
            <a:r>
              <a:rPr kumimoji="0" lang="en-US" sz="39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Implementation: User Interfaces and Features</a:t>
            </a:r>
            <a:endParaRPr kumimoji="0" lang="en-US" sz="395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Text 1"/>
          <p:cNvSpPr/>
          <p:nvPr/>
        </p:nvSpPr>
        <p:spPr>
          <a:xfrm>
            <a:off x="786527" y="4222313"/>
            <a:ext cx="6281976" cy="918329"/>
          </a:xfrm>
          <a:prstGeom prst="rect">
            <a:avLst/>
          </a:prstGeom>
          <a:noFill/>
          <a:ln/>
        </p:spPr>
        <p:txBody>
          <a:bodyPr wrap="squar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Our application delivers a suite of dynamic user interfaces, each constructed from configuration to ensure adaptability and a consistent user experience across diverse app types.</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Text 2"/>
          <p:cNvSpPr/>
          <p:nvPr/>
        </p:nvSpPr>
        <p:spPr>
          <a:xfrm>
            <a:off x="786527" y="5320903"/>
            <a:ext cx="2528292" cy="316111"/>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Dynamic Screens</a:t>
            </a:r>
            <a:endParaRPr kumimoji="0" lang="en-US" sz="1950" b="0" i="0" u="none" strike="noStrike" kern="1200" cap="none" spc="0" normalizeH="0" baseline="0" noProof="0" dirty="0">
              <a:ln>
                <a:noFill/>
              </a:ln>
              <a:solidFill>
                <a:prstClr val="black"/>
              </a:solidFill>
              <a:effectLst/>
              <a:uLnTx/>
              <a:uFillTx/>
              <a:latin typeface="+mj-lt"/>
              <a:ea typeface="+mn-ea"/>
              <a:cs typeface="+mn-cs"/>
            </a:endParaRPr>
          </a:p>
        </p:txBody>
      </p:sp>
      <p:sp>
        <p:nvSpPr>
          <p:cNvPr id="5" name="Text 3"/>
          <p:cNvSpPr/>
          <p:nvPr/>
        </p:nvSpPr>
        <p:spPr>
          <a:xfrm>
            <a:off x="786527" y="5817275"/>
            <a:ext cx="6281976" cy="1530587"/>
          </a:xfrm>
          <a:prstGeom prst="rect">
            <a:avLst/>
          </a:prstGeom>
          <a:noFill/>
          <a:ln/>
        </p:spPr>
        <p:txBody>
          <a:bodyPr wrap="square" lIns="0" tIns="0" rIns="0" bIns="0" rtlCol="0" anchor="t"/>
          <a:lstStyle/>
          <a:p>
            <a:pPr marL="342900" marR="0" lvl="0" indent="-342900" algn="l" defTabSz="914400" rtl="0" eaLnBrk="1" fontAlgn="auto" latinLnBrk="0" hangingPunct="1">
              <a:lnSpc>
                <a:spcPts val="2400"/>
              </a:lnSpc>
              <a:spcBef>
                <a:spcPts val="0"/>
              </a:spcBef>
              <a:spcAft>
                <a:spcPts val="0"/>
              </a:spcAft>
              <a:buClrTx/>
              <a:buSzPct val="100000"/>
              <a:buFontTx/>
              <a:buChar char="•"/>
              <a:tabLst/>
              <a:defRPr/>
            </a:pPr>
            <a:r>
              <a:rPr kumimoji="0" lang="en-US" sz="15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Home Screen:</a:t>
            </a:r>
            <a:r>
              <a:rPr kumimoji="0" lang="en-US" sz="15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Scrollable list of modules.</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400"/>
              </a:lnSpc>
              <a:spcBef>
                <a:spcPts val="0"/>
              </a:spcBef>
              <a:spcAft>
                <a:spcPts val="0"/>
              </a:spcAft>
              <a:buClrTx/>
              <a:buSzPct val="100000"/>
              <a:buFontTx/>
              <a:buChar char="•"/>
              <a:tabLst/>
              <a:defRPr/>
            </a:pPr>
            <a:r>
              <a:rPr kumimoji="0" lang="en-US" sz="15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Detail Screen:</a:t>
            </a:r>
            <a:r>
              <a:rPr kumimoji="0" lang="en-US" sz="15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Adapts layout based on item type.</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400"/>
              </a:lnSpc>
              <a:spcBef>
                <a:spcPts val="0"/>
              </a:spcBef>
              <a:spcAft>
                <a:spcPts val="0"/>
              </a:spcAft>
              <a:buClrTx/>
              <a:buSzPct val="100000"/>
              <a:buFontTx/>
              <a:buChar char="•"/>
              <a:tabLst/>
              <a:defRPr/>
            </a:pPr>
            <a:r>
              <a:rPr kumimoji="0" lang="en-US" sz="15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Categories Screen:</a:t>
            </a:r>
            <a:r>
              <a:rPr kumimoji="0" lang="en-US" sz="15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Grid layout for efficient filtering.</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400"/>
              </a:lnSpc>
              <a:spcBef>
                <a:spcPts val="0"/>
              </a:spcBef>
              <a:spcAft>
                <a:spcPts val="0"/>
              </a:spcAft>
              <a:buClrTx/>
              <a:buSzPct val="100000"/>
              <a:buFontTx/>
              <a:buChar char="•"/>
              <a:tabLst/>
              <a:defRPr/>
            </a:pPr>
            <a:r>
              <a:rPr kumimoji="0" lang="en-US" sz="15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Search Screen:</a:t>
            </a:r>
            <a:r>
              <a:rPr kumimoji="0" lang="en-US" sz="15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Incorporates tracked queries for personalized results.</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
        <p:nvSpPr>
          <p:cNvPr id="6" name="Text 4"/>
          <p:cNvSpPr/>
          <p:nvPr/>
        </p:nvSpPr>
        <p:spPr>
          <a:xfrm>
            <a:off x="7569517" y="4240292"/>
            <a:ext cx="3751898" cy="316111"/>
          </a:xfrm>
          <a:prstGeom prst="rect">
            <a:avLst/>
          </a:prstGeom>
          <a:noFill/>
          <a:ln/>
        </p:spPr>
        <p:txBody>
          <a:bodyPr wrap="non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Configuration-Driven Design</a:t>
            </a:r>
            <a:endParaRPr kumimoji="0" lang="en-US" sz="1950" b="0" i="0" u="none" strike="noStrike" kern="1200" cap="none" spc="0" normalizeH="0" baseline="0" noProof="0" dirty="0">
              <a:ln>
                <a:noFill/>
              </a:ln>
              <a:solidFill>
                <a:prstClr val="black"/>
              </a:solidFill>
              <a:effectLst/>
              <a:uLnTx/>
              <a:uFillTx/>
              <a:latin typeface="+mj-lt"/>
              <a:ea typeface="+mn-ea"/>
              <a:cs typeface="+mn-cs"/>
            </a:endParaRPr>
          </a:p>
        </p:txBody>
      </p:sp>
      <p:sp>
        <p:nvSpPr>
          <p:cNvPr id="7" name="Text 5"/>
          <p:cNvSpPr/>
          <p:nvPr/>
        </p:nvSpPr>
        <p:spPr>
          <a:xfrm>
            <a:off x="7569517" y="4736663"/>
            <a:ext cx="6281976" cy="1530548"/>
          </a:xfrm>
          <a:prstGeom prst="rect">
            <a:avLst/>
          </a:prstGeom>
          <a:noFill/>
          <a:ln/>
        </p:spPr>
        <p:txBody>
          <a:bodyPr wrap="square" lIns="0" tIns="0" rIns="0" bIns="0" rtlCol="0" anchor="t"/>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US" sz="15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All interfaces derive their aesthetic and structural elements—colors, fonts, and layouts—directly from the application's configuration. This approach enables the same underlying code to render visually distinct interfaces tailored to specific app types, showcasing the system's inherent flexibility and reusability.</a:t>
            </a:r>
            <a:endParaRPr kumimoji="0" lang="en-US" sz="155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84992"/>
            <a:ext cx="9594413" cy="708779"/>
          </a:xfrm>
          <a:prstGeom prst="rect">
            <a:avLst/>
          </a:prstGeom>
          <a:noFill/>
          <a:ln/>
        </p:spPr>
        <p:txBody>
          <a:bodyPr wrap="non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44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Testing: Approach and Validation</a:t>
            </a:r>
            <a:endParaRPr kumimoji="0" lang="en-US" sz="445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Text 1"/>
          <p:cNvSpPr/>
          <p:nvPr/>
        </p:nvSpPr>
        <p:spPr>
          <a:xfrm>
            <a:off x="793790" y="1933932"/>
            <a:ext cx="13042821" cy="72580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Our rigorous testing strategy encompassed multiple levels to ensure the stability, functionality, and performance of the application. Comprehensive testing validated the effectiveness of our configuration-driven architecture.</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Shape 2"/>
          <p:cNvSpPr/>
          <p:nvPr/>
        </p:nvSpPr>
        <p:spPr>
          <a:xfrm>
            <a:off x="793790" y="2914888"/>
            <a:ext cx="6407944" cy="4429720"/>
          </a:xfrm>
          <a:prstGeom prst="roundRect">
            <a:avLst>
              <a:gd name="adj" fmla="val 768"/>
            </a:avLst>
          </a:prstGeom>
          <a:solidFill>
            <a:srgbClr val="07070C"/>
          </a:solidFill>
          <a:ln w="30480">
            <a:solidFill>
              <a:srgbClr val="3F3F44"/>
            </a:solidFill>
            <a:prstDash val="solid"/>
          </a:ln>
        </p:spPr>
      </p:sp>
      <p:sp>
        <p:nvSpPr>
          <p:cNvPr id="5" name="Text 3"/>
          <p:cNvSpPr/>
          <p:nvPr/>
        </p:nvSpPr>
        <p:spPr>
          <a:xfrm>
            <a:off x="1051084" y="3172182"/>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Testing Phases</a:t>
            </a:r>
            <a:endParaRPr kumimoji="0" lang="en-US" sz="2200" b="0" i="0" u="none" strike="noStrike" kern="1200" cap="none" spc="0" normalizeH="0" baseline="0" noProof="0" dirty="0">
              <a:ln>
                <a:noFill/>
              </a:ln>
              <a:solidFill>
                <a:prstClr val="black"/>
              </a:solidFill>
              <a:effectLst/>
              <a:uLnTx/>
              <a:uFillTx/>
              <a:latin typeface="+mj-lt"/>
              <a:ea typeface="+mn-ea"/>
              <a:cs typeface="+mn-cs"/>
            </a:endParaRPr>
          </a:p>
        </p:txBody>
      </p:sp>
      <p:sp>
        <p:nvSpPr>
          <p:cNvPr id="6" name="Text 4"/>
          <p:cNvSpPr/>
          <p:nvPr/>
        </p:nvSpPr>
        <p:spPr>
          <a:xfrm>
            <a:off x="1051084" y="3662601"/>
            <a:ext cx="5893356" cy="3266321"/>
          </a:xfrm>
          <a:prstGeom prst="rect">
            <a:avLst/>
          </a:prstGeom>
          <a:noFill/>
          <a:ln/>
        </p:spPr>
        <p:txBody>
          <a:bodyPr wrap="square" lIns="0" tIns="0" rIns="0" bIns="0" rtlCol="0" anchor="t"/>
          <a:lstStyle/>
          <a:p>
            <a:pPr marL="342900" marR="0" lvl="0" indent="-342900" algn="l" defTabSz="914400" rtl="0" eaLnBrk="1" fontAlgn="auto" latinLnBrk="0" hangingPunct="1">
              <a:lnSpc>
                <a:spcPts val="285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Unit Tests:</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Focused on granular components such as configuration parsing, data source integrity, user profiles, and the ranking algorithm.</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5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Integration Tests:</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Validated end-to-end application flows, ensuring seamless interaction between different modules and services.</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5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Manual Testing:</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Explored diverse configurations, offline behavior, and specific error cases to guarantee robustness.</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sp>
        <p:nvSpPr>
          <p:cNvPr id="7" name="Shape 5"/>
          <p:cNvSpPr/>
          <p:nvPr/>
        </p:nvSpPr>
        <p:spPr>
          <a:xfrm>
            <a:off x="7428548" y="2914888"/>
            <a:ext cx="6408063" cy="4429720"/>
          </a:xfrm>
          <a:prstGeom prst="roundRect">
            <a:avLst>
              <a:gd name="adj" fmla="val 768"/>
            </a:avLst>
          </a:prstGeom>
          <a:solidFill>
            <a:srgbClr val="07070C"/>
          </a:solidFill>
          <a:ln w="30480">
            <a:solidFill>
              <a:srgbClr val="3F3F44"/>
            </a:solidFill>
            <a:prstDash val="solid"/>
          </a:ln>
        </p:spPr>
      </p:sp>
      <p:sp>
        <p:nvSpPr>
          <p:cNvPr id="8" name="Text 6"/>
          <p:cNvSpPr/>
          <p:nvPr/>
        </p:nvSpPr>
        <p:spPr>
          <a:xfrm>
            <a:off x="7685842" y="3172182"/>
            <a:ext cx="2835235"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Key Results</a:t>
            </a:r>
            <a:endParaRPr kumimoji="0" lang="en-US" sz="2200" b="0" i="0" u="none" strike="noStrike" kern="1200" cap="none" spc="0" normalizeH="0" baseline="0" noProof="0" dirty="0">
              <a:ln>
                <a:noFill/>
              </a:ln>
              <a:solidFill>
                <a:prstClr val="black"/>
              </a:solidFill>
              <a:effectLst/>
              <a:uLnTx/>
              <a:uFillTx/>
              <a:latin typeface="+mj-lt"/>
              <a:ea typeface="+mn-ea"/>
              <a:cs typeface="+mn-cs"/>
            </a:endParaRPr>
          </a:p>
        </p:txBody>
      </p:sp>
      <p:sp>
        <p:nvSpPr>
          <p:cNvPr id="9" name="Text 7"/>
          <p:cNvSpPr/>
          <p:nvPr/>
        </p:nvSpPr>
        <p:spPr>
          <a:xfrm>
            <a:off x="7685842" y="3662601"/>
            <a:ext cx="5893475" cy="2177415"/>
          </a:xfrm>
          <a:prstGeom prst="rect">
            <a:avLst/>
          </a:prstGeom>
          <a:noFill/>
          <a:ln/>
        </p:spPr>
        <p:txBody>
          <a:bodyPr wrap="square" lIns="0" tIns="0" rIns="0" bIns="0" rtlCol="0" anchor="t"/>
          <a:lstStyle/>
          <a:p>
            <a:pPr marL="0" marR="0" lvl="0" indent="0" algn="l" defTabSz="914400" rtl="0" eaLnBrk="1" fontAlgn="auto" latinLnBrk="0" hangingPunct="1">
              <a:lnSpc>
                <a:spcPts val="28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All core functionalities were confirmed to operate correctly. Configuration loading from both local and remote sources, including proper caching, performed as expected. Modules rendered accurately, data sources fetched data successfully, and personalization mechanisms functioned effectively. </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38200"/>
            <a:ext cx="9134832" cy="673418"/>
          </a:xfrm>
          <a:prstGeom prst="rect">
            <a:avLst/>
          </a:prstGeom>
          <a:noFill/>
          <a:ln/>
        </p:spPr>
        <p:txBody>
          <a:bodyPr wrap="none" lIns="0" tIns="0" rIns="0" bIns="0" rtlCol="0" anchor="t"/>
          <a:lstStyle/>
          <a:p>
            <a:pPr marL="0" marR="0" lvl="0" indent="0" algn="l" defTabSz="914400" rtl="0" eaLnBrk="1" fontAlgn="auto" latinLnBrk="0" hangingPunct="1">
              <a:lnSpc>
                <a:spcPts val="5300"/>
              </a:lnSpc>
              <a:spcBef>
                <a:spcPts val="0"/>
              </a:spcBef>
              <a:spcAft>
                <a:spcPts val="0"/>
              </a:spcAft>
              <a:buClrTx/>
              <a:buSzTx/>
              <a:buFontTx/>
              <a:buNone/>
              <a:tabLst/>
              <a:defRPr/>
            </a:pPr>
            <a:r>
              <a:rPr kumimoji="0" lang="en-US" sz="420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Conclusions: Summary of Results</a:t>
            </a:r>
            <a:endParaRPr kumimoji="0" lang="en-US" sz="420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Text 1"/>
          <p:cNvSpPr/>
          <p:nvPr/>
        </p:nvSpPr>
        <p:spPr>
          <a:xfrm>
            <a:off x="793790" y="1920954"/>
            <a:ext cx="13042821" cy="1344454"/>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This project conclusively demonstrates the power of a configuration-driven design, proving that a single codebase can adeptly serve diverse application purposes. The Flutter shell dynamically transforms into distinct app types—such as news, e-commerce, and learning platforms—simply by loading different JSON configurations, completely circumventing the need for code modifications.</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Shape 2"/>
          <p:cNvSpPr/>
          <p:nvPr/>
        </p:nvSpPr>
        <p:spPr>
          <a:xfrm>
            <a:off x="793790" y="3495675"/>
            <a:ext cx="4211122" cy="1562338"/>
          </a:xfrm>
          <a:prstGeom prst="roundRect">
            <a:avLst>
              <a:gd name="adj" fmla="val 2069"/>
            </a:avLst>
          </a:prstGeom>
          <a:solidFill>
            <a:srgbClr val="26262B"/>
          </a:solidFill>
          <a:ln/>
        </p:spPr>
      </p:sp>
      <p:sp>
        <p:nvSpPr>
          <p:cNvPr id="5" name="Text 3"/>
          <p:cNvSpPr/>
          <p:nvPr/>
        </p:nvSpPr>
        <p:spPr>
          <a:xfrm>
            <a:off x="1009174" y="3711059"/>
            <a:ext cx="2984897" cy="336590"/>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Robust Configuration</a:t>
            </a:r>
            <a:endParaRPr kumimoji="0" lang="en-US" sz="2100" b="0" i="0" u="none" strike="noStrike" kern="1200" cap="none" spc="0" normalizeH="0" baseline="0" noProof="0" dirty="0">
              <a:ln>
                <a:noFill/>
              </a:ln>
              <a:solidFill>
                <a:prstClr val="black"/>
              </a:solidFill>
              <a:effectLst/>
              <a:uLnTx/>
              <a:uFillTx/>
              <a:latin typeface="+mj-lt"/>
              <a:ea typeface="+mn-ea"/>
              <a:cs typeface="+mn-cs"/>
            </a:endParaRPr>
          </a:p>
        </p:txBody>
      </p:sp>
      <p:sp>
        <p:nvSpPr>
          <p:cNvPr id="6" name="Text 4"/>
          <p:cNvSpPr/>
          <p:nvPr/>
        </p:nvSpPr>
        <p:spPr>
          <a:xfrm>
            <a:off x="1009174" y="4170402"/>
            <a:ext cx="3780353" cy="672227"/>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System with efficient caching for rapid deployment.</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
        <p:nvSpPr>
          <p:cNvPr id="7" name="Shape 5"/>
          <p:cNvSpPr/>
          <p:nvPr/>
        </p:nvSpPr>
        <p:spPr>
          <a:xfrm>
            <a:off x="5209580" y="3495675"/>
            <a:ext cx="4211122" cy="1562338"/>
          </a:xfrm>
          <a:prstGeom prst="roundRect">
            <a:avLst>
              <a:gd name="adj" fmla="val 2069"/>
            </a:avLst>
          </a:prstGeom>
          <a:solidFill>
            <a:srgbClr val="26262B"/>
          </a:solidFill>
          <a:ln/>
        </p:spPr>
      </p:sp>
      <p:sp>
        <p:nvSpPr>
          <p:cNvPr id="8" name="Text 6"/>
          <p:cNvSpPr/>
          <p:nvPr/>
        </p:nvSpPr>
        <p:spPr>
          <a:xfrm>
            <a:off x="5424964" y="3711059"/>
            <a:ext cx="2767489" cy="336590"/>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Dynamic UI Building</a:t>
            </a:r>
            <a:endParaRPr kumimoji="0" lang="en-US" sz="2100" b="0" i="0" u="none" strike="noStrike" kern="1200" cap="none" spc="0" normalizeH="0" baseline="0" noProof="0" dirty="0">
              <a:ln>
                <a:noFill/>
              </a:ln>
              <a:solidFill>
                <a:prstClr val="black"/>
              </a:solidFill>
              <a:effectLst/>
              <a:uLnTx/>
              <a:uFillTx/>
              <a:latin typeface="+mj-lt"/>
              <a:ea typeface="+mn-ea"/>
              <a:cs typeface="+mn-cs"/>
            </a:endParaRPr>
          </a:p>
        </p:txBody>
      </p:sp>
      <p:sp>
        <p:nvSpPr>
          <p:cNvPr id="9" name="Text 7"/>
          <p:cNvSpPr/>
          <p:nvPr/>
        </p:nvSpPr>
        <p:spPr>
          <a:xfrm>
            <a:off x="5424964" y="4170402"/>
            <a:ext cx="3780353" cy="672227"/>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User interfaces constructed directly from configuration inputs.</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
        <p:nvSpPr>
          <p:cNvPr id="10" name="Shape 8"/>
          <p:cNvSpPr/>
          <p:nvPr/>
        </p:nvSpPr>
        <p:spPr>
          <a:xfrm>
            <a:off x="9625370" y="3495675"/>
            <a:ext cx="4211122" cy="1562338"/>
          </a:xfrm>
          <a:prstGeom prst="roundRect">
            <a:avLst>
              <a:gd name="adj" fmla="val 2069"/>
            </a:avLst>
          </a:prstGeom>
          <a:solidFill>
            <a:srgbClr val="26262B"/>
          </a:solidFill>
          <a:ln/>
        </p:spPr>
      </p:sp>
      <p:sp>
        <p:nvSpPr>
          <p:cNvPr id="11" name="Text 9"/>
          <p:cNvSpPr/>
          <p:nvPr/>
        </p:nvSpPr>
        <p:spPr>
          <a:xfrm>
            <a:off x="9840754" y="3711059"/>
            <a:ext cx="2988945" cy="336590"/>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Easy Module Addition</a:t>
            </a:r>
            <a:endParaRPr kumimoji="0" lang="en-US" sz="2100" b="0" i="0" u="none" strike="noStrike" kern="1200" cap="none" spc="0" normalizeH="0" baseline="0" noProof="0" dirty="0">
              <a:ln>
                <a:noFill/>
              </a:ln>
              <a:solidFill>
                <a:prstClr val="black"/>
              </a:solidFill>
              <a:effectLst/>
              <a:uLnTx/>
              <a:uFillTx/>
              <a:latin typeface="+mj-lt"/>
              <a:ea typeface="+mn-ea"/>
              <a:cs typeface="+mn-cs"/>
            </a:endParaRPr>
          </a:p>
        </p:txBody>
      </p:sp>
      <p:sp>
        <p:nvSpPr>
          <p:cNvPr id="12" name="Text 10"/>
          <p:cNvSpPr/>
          <p:nvPr/>
        </p:nvSpPr>
        <p:spPr>
          <a:xfrm>
            <a:off x="9840754" y="4170402"/>
            <a:ext cx="3780353" cy="672227"/>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Streamlined process through a centralized registry.</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
        <p:nvSpPr>
          <p:cNvPr id="13" name="Shape 11"/>
          <p:cNvSpPr/>
          <p:nvPr/>
        </p:nvSpPr>
        <p:spPr>
          <a:xfrm>
            <a:off x="793790" y="5262682"/>
            <a:ext cx="6419017" cy="1226225"/>
          </a:xfrm>
          <a:prstGeom prst="roundRect">
            <a:avLst>
              <a:gd name="adj" fmla="val 2636"/>
            </a:avLst>
          </a:prstGeom>
          <a:solidFill>
            <a:srgbClr val="26262B"/>
          </a:solidFill>
          <a:ln/>
        </p:spPr>
      </p:sp>
      <p:sp>
        <p:nvSpPr>
          <p:cNvPr id="14" name="Text 12"/>
          <p:cNvSpPr/>
          <p:nvPr/>
        </p:nvSpPr>
        <p:spPr>
          <a:xfrm>
            <a:off x="1009174" y="5478066"/>
            <a:ext cx="2891790" cy="336590"/>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Unified Data Sources</a:t>
            </a:r>
            <a:endParaRPr kumimoji="0" lang="en-US" sz="2100" b="0" i="0" u="none" strike="noStrike" kern="1200" cap="none" spc="0" normalizeH="0" baseline="0" noProof="0" dirty="0">
              <a:ln>
                <a:noFill/>
              </a:ln>
              <a:solidFill>
                <a:prstClr val="black"/>
              </a:solidFill>
              <a:effectLst/>
              <a:uLnTx/>
              <a:uFillTx/>
              <a:latin typeface="+mj-lt"/>
              <a:ea typeface="+mn-ea"/>
              <a:cs typeface="+mn-cs"/>
            </a:endParaRPr>
          </a:p>
        </p:txBody>
      </p:sp>
      <p:sp>
        <p:nvSpPr>
          <p:cNvPr id="15" name="Text 13"/>
          <p:cNvSpPr/>
          <p:nvPr/>
        </p:nvSpPr>
        <p:spPr>
          <a:xfrm>
            <a:off x="1009174" y="5937409"/>
            <a:ext cx="5988248" cy="336113"/>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Seamless integration and flexible switching.</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
        <p:nvSpPr>
          <p:cNvPr id="16" name="Shape 14"/>
          <p:cNvSpPr/>
          <p:nvPr/>
        </p:nvSpPr>
        <p:spPr>
          <a:xfrm>
            <a:off x="7417475" y="5262682"/>
            <a:ext cx="6419017" cy="1226225"/>
          </a:xfrm>
          <a:prstGeom prst="roundRect">
            <a:avLst>
              <a:gd name="adj" fmla="val 2636"/>
            </a:avLst>
          </a:prstGeom>
          <a:solidFill>
            <a:srgbClr val="26262B"/>
          </a:solidFill>
          <a:ln/>
        </p:spPr>
      </p:sp>
      <p:sp>
        <p:nvSpPr>
          <p:cNvPr id="17" name="Text 15"/>
          <p:cNvSpPr/>
          <p:nvPr/>
        </p:nvSpPr>
        <p:spPr>
          <a:xfrm>
            <a:off x="7632859" y="5478066"/>
            <a:ext cx="3380423" cy="336590"/>
          </a:xfrm>
          <a:prstGeom prst="rect">
            <a:avLst/>
          </a:prstGeom>
          <a:noFill/>
          <a:ln/>
        </p:spPr>
        <p:txBody>
          <a:bodyPr wrap="non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Effective Personalization</a:t>
            </a:r>
            <a:endParaRPr kumimoji="0" lang="en-US" sz="2100" b="0" i="0" u="none" strike="noStrike" kern="1200" cap="none" spc="0" normalizeH="0" baseline="0" noProof="0" dirty="0">
              <a:ln>
                <a:noFill/>
              </a:ln>
              <a:solidFill>
                <a:prstClr val="black"/>
              </a:solidFill>
              <a:effectLst/>
              <a:uLnTx/>
              <a:uFillTx/>
              <a:latin typeface="+mj-lt"/>
              <a:ea typeface="+mn-ea"/>
              <a:cs typeface="+mn-cs"/>
            </a:endParaRPr>
          </a:p>
        </p:txBody>
      </p:sp>
      <p:sp>
        <p:nvSpPr>
          <p:cNvPr id="18" name="Text 16"/>
          <p:cNvSpPr/>
          <p:nvPr/>
        </p:nvSpPr>
        <p:spPr>
          <a:xfrm>
            <a:off x="7632859" y="5937409"/>
            <a:ext cx="5988248" cy="336113"/>
          </a:xfrm>
          <a:prstGeom prst="rect">
            <a:avLst/>
          </a:prstGeom>
          <a:noFill/>
          <a:ln/>
        </p:spPr>
        <p:txBody>
          <a:bodyPr wrap="non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Tailored user experiences through intelligent algorithms.</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
        <p:nvSpPr>
          <p:cNvPr id="19" name="Text 17"/>
          <p:cNvSpPr/>
          <p:nvPr/>
        </p:nvSpPr>
        <p:spPr>
          <a:xfrm>
            <a:off x="793790" y="6719173"/>
            <a:ext cx="13042821" cy="672227"/>
          </a:xfrm>
          <a:prstGeom prst="rect">
            <a:avLst/>
          </a:prstGeom>
          <a:noFill/>
          <a:ln/>
        </p:spPr>
        <p:txBody>
          <a:bodyPr wrap="square" lIns="0" tIns="0" rIns="0" bIns="0" rtlCol="0" anchor="t"/>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16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The successful implementation of three complete app configurations further solidifies the architecture's flexibility, and comprehensive testing has verified that all specified requirements are met.</a:t>
            </a:r>
            <a:endParaRPr kumimoji="0" lang="en-US" sz="165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7241" y="636508"/>
            <a:ext cx="12554188" cy="702826"/>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Conclusions: Achievements and Limitations</a:t>
            </a:r>
            <a:endParaRPr kumimoji="0" lang="en-US" sz="440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Text 1"/>
          <p:cNvSpPr/>
          <p:nvPr/>
        </p:nvSpPr>
        <p:spPr>
          <a:xfrm>
            <a:off x="787241" y="1785461"/>
            <a:ext cx="13055918" cy="716518"/>
          </a:xfrm>
          <a:prstGeom prst="rect">
            <a:avLst/>
          </a:prstGeom>
          <a:noFill/>
          <a:ln/>
        </p:spPr>
        <p:txBody>
          <a:bodyPr wrap="square" lIns="0" tIns="0" rIns="0" bIns="0" rtlCol="0" anchor="t"/>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While the project achieved significant milestones in promoting efficiency and adaptability, it also highlighted areas for future refinement.</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Shape 2"/>
          <p:cNvSpPr/>
          <p:nvPr/>
        </p:nvSpPr>
        <p:spPr>
          <a:xfrm>
            <a:off x="625197" y="2752844"/>
            <a:ext cx="6577608" cy="4840248"/>
          </a:xfrm>
          <a:prstGeom prst="roundRect">
            <a:avLst>
              <a:gd name="adj" fmla="val 697"/>
            </a:avLst>
          </a:prstGeom>
          <a:solidFill>
            <a:srgbClr val="97B8FF"/>
          </a:solidFill>
          <a:ln/>
        </p:spPr>
      </p:sp>
      <p:sp>
        <p:nvSpPr>
          <p:cNvPr id="5" name="Text 3"/>
          <p:cNvSpPr/>
          <p:nvPr/>
        </p:nvSpPr>
        <p:spPr>
          <a:xfrm>
            <a:off x="850106" y="2975848"/>
            <a:ext cx="3374231" cy="421719"/>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000000"/>
                </a:solidFill>
                <a:effectLst/>
                <a:uLnTx/>
                <a:uFillTx/>
                <a:latin typeface="+mj-lt"/>
                <a:ea typeface="Sora Medium" pitchFamily="34" charset="-122"/>
                <a:cs typeface="Sora Medium" pitchFamily="34" charset="-120"/>
              </a:rPr>
              <a:t>Achievements</a:t>
            </a:r>
            <a:endParaRPr kumimoji="0" lang="en-US" sz="2650" b="0" i="0" u="none" strike="noStrike" kern="1200" cap="none" spc="0" normalizeH="0" baseline="0" noProof="0" dirty="0">
              <a:ln>
                <a:noFill/>
              </a:ln>
              <a:solidFill>
                <a:prstClr val="black"/>
              </a:solidFill>
              <a:effectLst/>
              <a:uLnTx/>
              <a:uFillTx/>
              <a:latin typeface="+mj-lt"/>
              <a:ea typeface="+mn-ea"/>
              <a:cs typeface="+mn-cs"/>
            </a:endParaRPr>
          </a:p>
        </p:txBody>
      </p:sp>
      <p:sp>
        <p:nvSpPr>
          <p:cNvPr id="6" name="Text 4"/>
          <p:cNvSpPr/>
          <p:nvPr/>
        </p:nvSpPr>
        <p:spPr>
          <a:xfrm>
            <a:off x="850106" y="3620572"/>
            <a:ext cx="6127790" cy="3584379"/>
          </a:xfrm>
          <a:prstGeom prst="rect">
            <a:avLst/>
          </a:prstGeom>
          <a:noFill/>
          <a:ln/>
        </p:spPr>
        <p:txBody>
          <a:bodyPr wrap="square" lIns="0" tIns="0" rIns="0" bIns="0" rtlCol="0" anchor="t"/>
          <a:lstStyle/>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Single Codebase:</a:t>
            </a:r>
            <a:r>
              <a:rPr kumimoji="0" lang="en-US" sz="1750" b="0"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 Eliminates duplication and reduces development time.</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Rapid App Type Creation:</a:t>
            </a:r>
            <a:r>
              <a:rPr kumimoji="0" lang="en-US" sz="1750" b="0"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 Accelerates new app deployment via configuration.</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Simplified Maintenance:</a:t>
            </a:r>
            <a:r>
              <a:rPr kumimoji="0" lang="en-US" sz="1750" b="0"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 Centralized management of core features.</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Enhanced UX:</a:t>
            </a:r>
            <a:r>
              <a:rPr kumimoji="0" lang="en-US" sz="1750" b="0"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 Personalization improves user experience.</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Extensible Architecture:</a:t>
            </a:r>
            <a:r>
              <a:rPr kumimoji="0" lang="en-US" sz="1750" b="0" i="0" u="none" strike="noStrike" kern="1200" cap="none" spc="0" normalizeH="0" baseline="0" noProof="0" dirty="0">
                <a:ln>
                  <a:noFill/>
                </a:ln>
                <a:solidFill>
                  <a:srgbClr val="000000"/>
                </a:solidFill>
                <a:effectLst/>
                <a:uLnTx/>
                <a:uFillTx/>
                <a:latin typeface="+mj-lt"/>
                <a:ea typeface="Noto Sans TC" pitchFamily="34" charset="-122"/>
                <a:cs typeface="Noto Sans TC" pitchFamily="34" charset="-120"/>
              </a:rPr>
              <a:t> Facilitates easy addition of new features.</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sp>
        <p:nvSpPr>
          <p:cNvPr id="7" name="Text 5"/>
          <p:cNvSpPr/>
          <p:nvPr/>
        </p:nvSpPr>
        <p:spPr>
          <a:xfrm>
            <a:off x="7597259" y="2975848"/>
            <a:ext cx="3374231" cy="421719"/>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Limitations</a:t>
            </a:r>
            <a:endParaRPr kumimoji="0" lang="en-US" sz="2650" b="0" i="0" u="none" strike="noStrike" kern="1200" cap="none" spc="0" normalizeH="0" baseline="0" noProof="0" dirty="0">
              <a:ln>
                <a:noFill/>
              </a:ln>
              <a:solidFill>
                <a:prstClr val="black"/>
              </a:solidFill>
              <a:effectLst/>
              <a:uLnTx/>
              <a:uFillTx/>
              <a:latin typeface="+mj-lt"/>
              <a:ea typeface="+mn-ea"/>
              <a:cs typeface="+mn-cs"/>
            </a:endParaRPr>
          </a:p>
        </p:txBody>
      </p:sp>
      <p:sp>
        <p:nvSpPr>
          <p:cNvPr id="8" name="Text 6"/>
          <p:cNvSpPr/>
          <p:nvPr/>
        </p:nvSpPr>
        <p:spPr>
          <a:xfrm>
            <a:off x="7597259" y="3620572"/>
            <a:ext cx="6253520" cy="2867504"/>
          </a:xfrm>
          <a:prstGeom prst="rect">
            <a:avLst/>
          </a:prstGeom>
          <a:noFill/>
          <a:ln/>
        </p:spPr>
        <p:txBody>
          <a:bodyPr wrap="square" lIns="0" tIns="0" rIns="0" bIns="0" rtlCol="0" anchor="t"/>
          <a:lstStyle/>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Proprietary Configuration:</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Format is implementation-specific.</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Code Dependency:</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Complex features may still require direct code changes.</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Basic Personalization:</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Current algorithm is foundational; lacks advanced ML.</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a:p>
            <a:pPr marL="342900" marR="0" lvl="0" indent="-342900" algn="l" defTabSz="914400" rtl="0" eaLnBrk="1" fontAlgn="auto" latinLnBrk="0" hangingPunct="1">
              <a:lnSpc>
                <a:spcPts val="2800"/>
              </a:lnSpc>
              <a:spcBef>
                <a:spcPts val="0"/>
              </a:spcBef>
              <a:spcAft>
                <a:spcPts val="0"/>
              </a:spcAft>
              <a:buClrTx/>
              <a:buSzPct val="100000"/>
              <a:buFontTx/>
              <a:buChar char="•"/>
              <a:tabLst/>
              <a:defRPr/>
            </a:pPr>
            <a:r>
              <a:rPr kumimoji="0" lang="en-US" sz="1750" b="1"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Platform Focus:</a:t>
            </a: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 Primary testing conducted on Android devices.</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21281"/>
            <a:ext cx="9242703" cy="602456"/>
          </a:xfrm>
          <a:prstGeom prst="rect">
            <a:avLst/>
          </a:prstGeom>
          <a:noFill/>
          <a:ln/>
        </p:spPr>
        <p:txBody>
          <a:bodyPr wrap="none" lIns="0" tIns="0" rIns="0" bIns="0" rtlCol="0" anchor="t"/>
          <a:lstStyle/>
          <a:p>
            <a:pPr marL="0" marR="0" lvl="0" indent="0" algn="l" defTabSz="914400" rtl="0" eaLnBrk="1" fontAlgn="auto" latinLnBrk="0" hangingPunct="1">
              <a:lnSpc>
                <a:spcPts val="4700"/>
              </a:lnSpc>
              <a:spcBef>
                <a:spcPts val="0"/>
              </a:spcBef>
              <a:spcAft>
                <a:spcPts val="0"/>
              </a:spcAft>
              <a:buClrTx/>
              <a:buSzTx/>
              <a:buFontTx/>
              <a:buNone/>
              <a:tabLst/>
              <a:defRPr/>
            </a:pPr>
            <a:r>
              <a:rPr kumimoji="0" lang="en-US" sz="37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Future Work: Development Directions</a:t>
            </a:r>
            <a:endParaRPr kumimoji="0" lang="en-US" sz="3750" b="0" i="0" u="none" strike="noStrike" kern="1200" cap="none" spc="0" normalizeH="0" baseline="0" noProof="0" dirty="0">
              <a:ln>
                <a:noFill/>
              </a:ln>
              <a:solidFill>
                <a:prstClr val="black"/>
              </a:solidFill>
              <a:effectLst/>
              <a:uLnTx/>
              <a:uFillTx/>
              <a:latin typeface="+mj-lt"/>
              <a:ea typeface="+mn-ea"/>
              <a:cs typeface="+mn-cs"/>
            </a:endParaRPr>
          </a:p>
        </p:txBody>
      </p:sp>
      <p:sp>
        <p:nvSpPr>
          <p:cNvPr id="3" name="Text 1"/>
          <p:cNvSpPr/>
          <p:nvPr/>
        </p:nvSpPr>
        <p:spPr>
          <a:xfrm>
            <a:off x="793790" y="1651397"/>
            <a:ext cx="13042821" cy="570548"/>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To evolve this project into a more comprehensive and powerful platform, several key development directions are envisioned, focusing on enhanced user experience, expanded functionality, and improved developer tooling.</a:t>
            </a:r>
            <a:endParaRPr kumimoji="0" lang="en-US" sz="150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Shape 2"/>
          <p:cNvSpPr/>
          <p:nvPr/>
        </p:nvSpPr>
        <p:spPr>
          <a:xfrm>
            <a:off x="793790" y="2406253"/>
            <a:ext cx="6439495" cy="1686520"/>
          </a:xfrm>
          <a:prstGeom prst="roundRect">
            <a:avLst>
              <a:gd name="adj" fmla="val 6506"/>
            </a:avLst>
          </a:prstGeom>
          <a:solidFill>
            <a:srgbClr val="07070C"/>
          </a:solidFill>
          <a:ln w="22860">
            <a:solidFill>
              <a:srgbClr val="3F3F44"/>
            </a:solidFill>
            <a:prstDash val="solid"/>
          </a:ln>
        </p:spPr>
      </p:sp>
      <p:pic>
        <p:nvPicPr>
          <p:cNvPr id="5" name="Image 0" descr="preencoded.png"/>
          <p:cNvPicPr>
            <a:picLocks noChangeAspect="1"/>
          </p:cNvPicPr>
          <p:nvPr/>
        </p:nvPicPr>
        <p:blipFill>
          <a:blip r:embed="rId3"/>
          <a:stretch>
            <a:fillRect/>
          </a:stretch>
        </p:blipFill>
        <p:spPr>
          <a:xfrm>
            <a:off x="770930" y="2406253"/>
            <a:ext cx="91440" cy="1686520"/>
          </a:xfrm>
          <a:prstGeom prst="rect">
            <a:avLst/>
          </a:prstGeom>
        </p:spPr>
      </p:pic>
      <p:sp>
        <p:nvSpPr>
          <p:cNvPr id="6" name="Text 3"/>
          <p:cNvSpPr/>
          <p:nvPr/>
        </p:nvSpPr>
        <p:spPr>
          <a:xfrm>
            <a:off x="1077992" y="2621875"/>
            <a:ext cx="3160633" cy="30122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Enhanced Personalization</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7" name="Text 4"/>
          <p:cNvSpPr/>
          <p:nvPr/>
        </p:nvSpPr>
        <p:spPr>
          <a:xfrm>
            <a:off x="1077992" y="3021330"/>
            <a:ext cx="5939671" cy="855821"/>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Integrate collaborative filtering, advanced ML models, and cloud-based recommendation services for richer, more accurate content delivery.</a:t>
            </a:r>
            <a:endParaRPr kumimoji="0" lang="en-US" sz="1500" b="0" i="0" u="none" strike="noStrike" kern="1200" cap="none" spc="0" normalizeH="0" baseline="0" noProof="0" dirty="0">
              <a:ln>
                <a:noFill/>
              </a:ln>
              <a:solidFill>
                <a:prstClr val="black"/>
              </a:solidFill>
              <a:effectLst/>
              <a:uLnTx/>
              <a:uFillTx/>
              <a:latin typeface="+mj-lt"/>
              <a:ea typeface="+mn-ea"/>
              <a:cs typeface="+mn-cs"/>
            </a:endParaRPr>
          </a:p>
        </p:txBody>
      </p:sp>
      <p:sp>
        <p:nvSpPr>
          <p:cNvPr id="8" name="Shape 5"/>
          <p:cNvSpPr/>
          <p:nvPr/>
        </p:nvSpPr>
        <p:spPr>
          <a:xfrm>
            <a:off x="7397115" y="2406253"/>
            <a:ext cx="6439495" cy="1686520"/>
          </a:xfrm>
          <a:prstGeom prst="roundRect">
            <a:avLst>
              <a:gd name="adj" fmla="val 6506"/>
            </a:avLst>
          </a:prstGeom>
          <a:solidFill>
            <a:srgbClr val="07070C"/>
          </a:solidFill>
          <a:ln w="22860">
            <a:solidFill>
              <a:srgbClr val="3F3F44"/>
            </a:solidFill>
            <a:prstDash val="solid"/>
          </a:ln>
        </p:spPr>
      </p:sp>
      <p:pic>
        <p:nvPicPr>
          <p:cNvPr id="9" name="Image 1" descr="preencoded.png"/>
          <p:cNvPicPr>
            <a:picLocks noChangeAspect="1"/>
          </p:cNvPicPr>
          <p:nvPr/>
        </p:nvPicPr>
        <p:blipFill>
          <a:blip r:embed="rId3"/>
          <a:stretch>
            <a:fillRect/>
          </a:stretch>
        </p:blipFill>
        <p:spPr>
          <a:xfrm>
            <a:off x="7374255" y="2406253"/>
            <a:ext cx="91440" cy="1686520"/>
          </a:xfrm>
          <a:prstGeom prst="rect">
            <a:avLst/>
          </a:prstGeom>
        </p:spPr>
      </p:pic>
      <p:sp>
        <p:nvSpPr>
          <p:cNvPr id="10" name="Text 6"/>
          <p:cNvSpPr/>
          <p:nvPr/>
        </p:nvSpPr>
        <p:spPr>
          <a:xfrm>
            <a:off x="7681317" y="2621875"/>
            <a:ext cx="2415421" cy="30122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Additional Modules</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11" name="Text 7"/>
          <p:cNvSpPr/>
          <p:nvPr/>
        </p:nvSpPr>
        <p:spPr>
          <a:xfrm>
            <a:off x="7681317" y="3021330"/>
            <a:ext cx="5939671" cy="570548"/>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Develop new dynamic modules, including video players, interactive quizzes, social feeds, and sophisticated chat interfaces.</a:t>
            </a:r>
            <a:endParaRPr kumimoji="0" lang="en-US" sz="1500" b="0" i="0" u="none" strike="noStrike" kern="1200" cap="none" spc="0" normalizeH="0" baseline="0" noProof="0" dirty="0">
              <a:ln>
                <a:noFill/>
              </a:ln>
              <a:solidFill>
                <a:prstClr val="black"/>
              </a:solidFill>
              <a:effectLst/>
              <a:uLnTx/>
              <a:uFillTx/>
              <a:latin typeface="+mj-lt"/>
              <a:ea typeface="+mn-ea"/>
              <a:cs typeface="+mn-cs"/>
            </a:endParaRPr>
          </a:p>
        </p:txBody>
      </p:sp>
      <p:sp>
        <p:nvSpPr>
          <p:cNvPr id="12" name="Shape 8"/>
          <p:cNvSpPr/>
          <p:nvPr/>
        </p:nvSpPr>
        <p:spPr>
          <a:xfrm>
            <a:off x="793790" y="4256603"/>
            <a:ext cx="6439495" cy="1686520"/>
          </a:xfrm>
          <a:prstGeom prst="roundRect">
            <a:avLst>
              <a:gd name="adj" fmla="val 6506"/>
            </a:avLst>
          </a:prstGeom>
          <a:solidFill>
            <a:srgbClr val="07070C"/>
          </a:solidFill>
          <a:ln w="22860">
            <a:solidFill>
              <a:srgbClr val="3F3F44"/>
            </a:solidFill>
            <a:prstDash val="solid"/>
          </a:ln>
        </p:spPr>
      </p:sp>
      <p:pic>
        <p:nvPicPr>
          <p:cNvPr id="13" name="Image 2" descr="preencoded.png"/>
          <p:cNvPicPr>
            <a:picLocks noChangeAspect="1"/>
          </p:cNvPicPr>
          <p:nvPr/>
        </p:nvPicPr>
        <p:blipFill>
          <a:blip r:embed="rId3"/>
          <a:stretch>
            <a:fillRect/>
          </a:stretch>
        </p:blipFill>
        <p:spPr>
          <a:xfrm>
            <a:off x="770930" y="4256603"/>
            <a:ext cx="91440" cy="1686520"/>
          </a:xfrm>
          <a:prstGeom prst="rect">
            <a:avLst/>
          </a:prstGeom>
        </p:spPr>
      </p:pic>
      <p:sp>
        <p:nvSpPr>
          <p:cNvPr id="14" name="Text 9"/>
          <p:cNvSpPr/>
          <p:nvPr/>
        </p:nvSpPr>
        <p:spPr>
          <a:xfrm>
            <a:off x="1077992" y="4472226"/>
            <a:ext cx="3045262" cy="30122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Configuration Validation</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15" name="Text 10"/>
          <p:cNvSpPr/>
          <p:nvPr/>
        </p:nvSpPr>
        <p:spPr>
          <a:xfrm>
            <a:off x="1077992" y="4871680"/>
            <a:ext cx="5939671" cy="570548"/>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Implement JSON schema validation for configurations to enable early detection of errors and ensure data integrity.</a:t>
            </a:r>
            <a:endParaRPr kumimoji="0" lang="en-US" sz="1500" b="0" i="0" u="none" strike="noStrike" kern="1200" cap="none" spc="0" normalizeH="0" baseline="0" noProof="0" dirty="0">
              <a:ln>
                <a:noFill/>
              </a:ln>
              <a:solidFill>
                <a:prstClr val="black"/>
              </a:solidFill>
              <a:effectLst/>
              <a:uLnTx/>
              <a:uFillTx/>
              <a:latin typeface="+mj-lt"/>
              <a:ea typeface="+mn-ea"/>
              <a:cs typeface="+mn-cs"/>
            </a:endParaRPr>
          </a:p>
        </p:txBody>
      </p:sp>
      <p:sp>
        <p:nvSpPr>
          <p:cNvPr id="16" name="Shape 11"/>
          <p:cNvSpPr/>
          <p:nvPr/>
        </p:nvSpPr>
        <p:spPr>
          <a:xfrm>
            <a:off x="7397115" y="4256603"/>
            <a:ext cx="6439495" cy="1686520"/>
          </a:xfrm>
          <a:prstGeom prst="roundRect">
            <a:avLst>
              <a:gd name="adj" fmla="val 6506"/>
            </a:avLst>
          </a:prstGeom>
          <a:solidFill>
            <a:srgbClr val="07070C"/>
          </a:solidFill>
          <a:ln w="22860">
            <a:solidFill>
              <a:srgbClr val="3F3F44"/>
            </a:solidFill>
            <a:prstDash val="solid"/>
          </a:ln>
        </p:spPr>
      </p:sp>
      <p:pic>
        <p:nvPicPr>
          <p:cNvPr id="17" name="Image 3" descr="preencoded.png"/>
          <p:cNvPicPr>
            <a:picLocks noChangeAspect="1"/>
          </p:cNvPicPr>
          <p:nvPr/>
        </p:nvPicPr>
        <p:blipFill>
          <a:blip r:embed="rId3"/>
          <a:stretch>
            <a:fillRect/>
          </a:stretch>
        </p:blipFill>
        <p:spPr>
          <a:xfrm>
            <a:off x="7374255" y="4256603"/>
            <a:ext cx="91440" cy="1686520"/>
          </a:xfrm>
          <a:prstGeom prst="rect">
            <a:avLst/>
          </a:prstGeom>
        </p:spPr>
      </p:pic>
      <p:sp>
        <p:nvSpPr>
          <p:cNvPr id="18" name="Text 12"/>
          <p:cNvSpPr/>
          <p:nvPr/>
        </p:nvSpPr>
        <p:spPr>
          <a:xfrm>
            <a:off x="7681317" y="4472226"/>
            <a:ext cx="3388043" cy="301228"/>
          </a:xfrm>
          <a:prstGeom prst="rect">
            <a:avLst/>
          </a:prstGeom>
          <a:noFill/>
          <a:ln/>
        </p:spPr>
        <p:txBody>
          <a:bodyPr wrap="none" lIns="0" tIns="0" rIns="0" bIns="0" rtlCol="0" anchor="t"/>
          <a:lstStyle/>
          <a:p>
            <a:pPr marL="0" marR="0" lvl="0" indent="0" algn="l" defTabSz="914400" rtl="0" eaLnBrk="1" fontAlgn="auto" latinLnBrk="0" hangingPunct="1">
              <a:lnSpc>
                <a:spcPts val="235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Performance Optimizations</a:t>
            </a:r>
            <a:endParaRPr kumimoji="0" lang="en-US" sz="1850" b="0" i="0" u="none" strike="noStrike" kern="1200" cap="none" spc="0" normalizeH="0" baseline="0" noProof="0" dirty="0">
              <a:ln>
                <a:noFill/>
              </a:ln>
              <a:solidFill>
                <a:prstClr val="black"/>
              </a:solidFill>
              <a:effectLst/>
              <a:uLnTx/>
              <a:uFillTx/>
              <a:latin typeface="+mj-lt"/>
              <a:ea typeface="+mn-ea"/>
              <a:cs typeface="+mn-cs"/>
            </a:endParaRPr>
          </a:p>
        </p:txBody>
      </p:sp>
      <p:sp>
        <p:nvSpPr>
          <p:cNvPr id="19" name="Text 13"/>
          <p:cNvSpPr/>
          <p:nvPr/>
        </p:nvSpPr>
        <p:spPr>
          <a:xfrm>
            <a:off x="7681317" y="4871680"/>
            <a:ext cx="5939671" cy="855821"/>
          </a:xfrm>
          <a:prstGeom prst="rect">
            <a:avLst/>
          </a:prstGeom>
          <a:noFill/>
          <a:ln/>
        </p:spPr>
        <p:txBody>
          <a:bodyPr wrap="square" lIns="0" tIns="0" rIns="0" bIns="0" rtlCol="0" anchor="t"/>
          <a:lstStyle/>
          <a:p>
            <a:pPr marL="0" marR="0" lvl="0" indent="0" algn="l" defTabSz="914400" rtl="0" eaLnBrk="1" fontAlgn="auto" latinLnBrk="0" hangingPunct="1">
              <a:lnSpc>
                <a:spcPts val="22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Introduce pagination, lazy loading, API caching, and image optimization techniques to significantly improve application responsiveness.</a:t>
            </a:r>
            <a:endParaRPr kumimoji="0" lang="en-US" sz="150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8100" y="0"/>
            <a:ext cx="5486400" cy="8229600"/>
          </a:xfrm>
          <a:prstGeom prst="rect">
            <a:avLst/>
          </a:prstGeom>
        </p:spPr>
      </p:pic>
      <p:sp>
        <p:nvSpPr>
          <p:cNvPr id="3" name="Text 0"/>
          <p:cNvSpPr/>
          <p:nvPr/>
        </p:nvSpPr>
        <p:spPr>
          <a:xfrm>
            <a:off x="6214229" y="824627"/>
            <a:ext cx="3379232" cy="422315"/>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5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Key Takeaways</a:t>
            </a:r>
            <a:endParaRPr kumimoji="0" lang="en-US" sz="265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Text 1"/>
          <p:cNvSpPr/>
          <p:nvPr/>
        </p:nvSpPr>
        <p:spPr>
          <a:xfrm>
            <a:off x="6214229" y="1367671"/>
            <a:ext cx="7688342" cy="345043"/>
          </a:xfrm>
          <a:prstGeom prst="rect">
            <a:avLst/>
          </a:prstGeom>
          <a:noFill/>
          <a:ln/>
        </p:spPr>
        <p:txBody>
          <a:bodyPr wrap="square" lIns="0" tIns="0" rIns="0" bIns="0" rtlCol="0" anchor="t"/>
          <a:lstStyle/>
          <a:p>
            <a:pPr marL="0" marR="0" lvl="0" indent="0" algn="l" defTabSz="914400" rtl="0" eaLnBrk="1" fontAlgn="auto" latinLnBrk="0" hangingPunct="1">
              <a:lnSpc>
                <a:spcPts val="135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The project highlights several crucial insights into modern mobile application development, emphasizing the benefits of a strategic architectural approach.</a:t>
            </a:r>
            <a:endParaRPr kumimoji="0" lang="en-US" sz="1050" b="0" i="0" u="none" strike="noStrike" kern="1200" cap="none" spc="0" normalizeH="0" baseline="0" noProof="0" dirty="0">
              <a:ln>
                <a:noFill/>
              </a:ln>
              <a:solidFill>
                <a:prstClr val="black"/>
              </a:solidFill>
              <a:effectLst/>
              <a:uLnTx/>
              <a:uFillTx/>
              <a:latin typeface="+mj-lt"/>
              <a:ea typeface="+mn-ea"/>
              <a:cs typeface="+mn-cs"/>
            </a:endParaRPr>
          </a:p>
        </p:txBody>
      </p:sp>
      <p:sp>
        <p:nvSpPr>
          <p:cNvPr id="5" name="Shape 2"/>
          <p:cNvSpPr/>
          <p:nvPr/>
        </p:nvSpPr>
        <p:spPr>
          <a:xfrm>
            <a:off x="6214229" y="1803321"/>
            <a:ext cx="7688342" cy="1188006"/>
          </a:xfrm>
          <a:prstGeom prst="roundRect">
            <a:avLst>
              <a:gd name="adj" fmla="val 1707"/>
            </a:avLst>
          </a:prstGeom>
          <a:solidFill>
            <a:srgbClr val="26262B"/>
          </a:solidFill>
          <a:ln/>
        </p:spPr>
      </p:sp>
      <p:pic>
        <p:nvPicPr>
          <p:cNvPr id="6" name="Image 1" descr="preencoded.png"/>
          <p:cNvPicPr>
            <a:picLocks noChangeAspect="1"/>
          </p:cNvPicPr>
          <p:nvPr/>
        </p:nvPicPr>
        <p:blipFill>
          <a:blip r:embed="rId4"/>
          <a:stretch>
            <a:fillRect/>
          </a:stretch>
        </p:blipFill>
        <p:spPr>
          <a:xfrm>
            <a:off x="6349365" y="1938457"/>
            <a:ext cx="405408" cy="405408"/>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0808" y="2049899"/>
            <a:ext cx="182404" cy="182404"/>
          </a:xfrm>
          <a:prstGeom prst="rect">
            <a:avLst/>
          </a:prstGeom>
        </p:spPr>
      </p:pic>
      <p:sp>
        <p:nvSpPr>
          <p:cNvPr id="8" name="Text 3"/>
          <p:cNvSpPr/>
          <p:nvPr/>
        </p:nvSpPr>
        <p:spPr>
          <a:xfrm>
            <a:off x="6349365" y="2424351"/>
            <a:ext cx="2741652" cy="211098"/>
          </a:xfrm>
          <a:prstGeom prst="rect">
            <a:avLst/>
          </a:prstGeom>
          <a:noFill/>
          <a:ln/>
        </p:spPr>
        <p:txBody>
          <a:bodyPr wrap="none" lIns="0" tIns="0" rIns="0" bIns="0" rtlCol="0" anchor="t"/>
          <a:lstStyle/>
          <a:p>
            <a:pPr marL="0" marR="0" lvl="0" indent="0" algn="l" defTabSz="914400" rtl="0" eaLnBrk="1" fontAlgn="auto" latinLnBrk="0" hangingPunct="1">
              <a:lnSpc>
                <a:spcPts val="16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Configuration-Driven Efficiency</a:t>
            </a:r>
            <a:endParaRPr kumimoji="0" lang="en-US" sz="1300" b="0" i="0" u="none" strike="noStrike" kern="1200" cap="none" spc="0" normalizeH="0" baseline="0" noProof="0" dirty="0">
              <a:ln>
                <a:noFill/>
              </a:ln>
              <a:solidFill>
                <a:prstClr val="black"/>
              </a:solidFill>
              <a:effectLst/>
              <a:uLnTx/>
              <a:uFillTx/>
              <a:latin typeface="+mj-lt"/>
              <a:ea typeface="+mn-ea"/>
              <a:cs typeface="+mn-cs"/>
            </a:endParaRPr>
          </a:p>
        </p:txBody>
      </p:sp>
      <p:sp>
        <p:nvSpPr>
          <p:cNvPr id="9" name="Text 4"/>
          <p:cNvSpPr/>
          <p:nvPr/>
        </p:nvSpPr>
        <p:spPr>
          <a:xfrm>
            <a:off x="6349365" y="2683669"/>
            <a:ext cx="7418070" cy="172522"/>
          </a:xfrm>
          <a:prstGeom prst="rect">
            <a:avLst/>
          </a:prstGeom>
          <a:noFill/>
          <a:ln/>
        </p:spPr>
        <p:txBody>
          <a:bodyPr wrap="none" lIns="0" tIns="0" rIns="0" bIns="0" rtlCol="0" anchor="t"/>
          <a:lstStyle/>
          <a:p>
            <a:pPr marL="0" marR="0" lvl="0" indent="0" algn="l" defTabSz="914400" rtl="0" eaLnBrk="1" fontAlgn="auto" latinLnBrk="0" hangingPunct="1">
              <a:lnSpc>
                <a:spcPts val="135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Significantly reduces development time and maintenance by enabling multiple app types from a single codebase.</a:t>
            </a:r>
            <a:endParaRPr kumimoji="0" lang="en-US" sz="1050" b="0" i="0" u="none" strike="noStrike" kern="1200" cap="none" spc="0" normalizeH="0" baseline="0" noProof="0" dirty="0">
              <a:ln>
                <a:noFill/>
              </a:ln>
              <a:solidFill>
                <a:prstClr val="black"/>
              </a:solidFill>
              <a:effectLst/>
              <a:uLnTx/>
              <a:uFillTx/>
              <a:latin typeface="+mj-lt"/>
              <a:ea typeface="+mn-ea"/>
              <a:cs typeface="+mn-cs"/>
            </a:endParaRPr>
          </a:p>
        </p:txBody>
      </p:sp>
      <p:sp>
        <p:nvSpPr>
          <p:cNvPr id="10" name="Shape 5"/>
          <p:cNvSpPr/>
          <p:nvPr/>
        </p:nvSpPr>
        <p:spPr>
          <a:xfrm>
            <a:off x="6214229" y="3071812"/>
            <a:ext cx="7688342" cy="1188006"/>
          </a:xfrm>
          <a:prstGeom prst="roundRect">
            <a:avLst>
              <a:gd name="adj" fmla="val 1707"/>
            </a:avLst>
          </a:prstGeom>
          <a:solidFill>
            <a:srgbClr val="26262B"/>
          </a:solidFill>
          <a:ln/>
        </p:spPr>
      </p:sp>
      <p:pic>
        <p:nvPicPr>
          <p:cNvPr id="11" name="Image 3" descr="preencoded.png"/>
          <p:cNvPicPr>
            <a:picLocks noChangeAspect="1"/>
          </p:cNvPicPr>
          <p:nvPr/>
        </p:nvPicPr>
        <p:blipFill>
          <a:blip r:embed="rId7"/>
          <a:stretch>
            <a:fillRect/>
          </a:stretch>
        </p:blipFill>
        <p:spPr>
          <a:xfrm>
            <a:off x="6349365" y="3206948"/>
            <a:ext cx="405408" cy="405408"/>
          </a:xfrm>
          <a:prstGeom prst="rect">
            <a:avLst/>
          </a:prstGeom>
        </p:spPr>
      </p:pic>
      <p:pic>
        <p:nvPicPr>
          <p:cNvPr id="12" name="Image 4" descr="preencoded.png"/>
          <p:cNvPicPr>
            <a:picLocks noChangeAspect="1"/>
          </p:cNvPicPr>
          <p:nvPr/>
        </p:nvPicPr>
        <p:blipFill>
          <a:blip r:embed="rId5">
            <a:extLst>
              <a:ext uri="{96DAC541-7B7A-43D3-8B79-37D633B846F1}">
                <asvg:svgBlip xmlns:asvg="http://schemas.microsoft.com/office/drawing/2016/SVG/main" r:embed="rId8"/>
              </a:ext>
            </a:extLst>
          </a:blip>
          <a:stretch>
            <a:fillRect/>
          </a:stretch>
        </p:blipFill>
        <p:spPr>
          <a:xfrm>
            <a:off x="6460808" y="3318391"/>
            <a:ext cx="182404" cy="182404"/>
          </a:xfrm>
          <a:prstGeom prst="rect">
            <a:avLst/>
          </a:prstGeom>
        </p:spPr>
      </p:pic>
      <p:sp>
        <p:nvSpPr>
          <p:cNvPr id="13" name="Text 6"/>
          <p:cNvSpPr/>
          <p:nvPr/>
        </p:nvSpPr>
        <p:spPr>
          <a:xfrm>
            <a:off x="6349365" y="3692843"/>
            <a:ext cx="2283500" cy="211098"/>
          </a:xfrm>
          <a:prstGeom prst="rect">
            <a:avLst/>
          </a:prstGeom>
          <a:noFill/>
          <a:ln/>
        </p:spPr>
        <p:txBody>
          <a:bodyPr wrap="none" lIns="0" tIns="0" rIns="0" bIns="0" rtlCol="0" anchor="t"/>
          <a:lstStyle/>
          <a:p>
            <a:pPr marL="0" marR="0" lvl="0" indent="0" algn="l" defTabSz="914400" rtl="0" eaLnBrk="1" fontAlgn="auto" latinLnBrk="0" hangingPunct="1">
              <a:lnSpc>
                <a:spcPts val="16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Dynamic UI Customization</a:t>
            </a:r>
            <a:endParaRPr kumimoji="0" lang="en-US" sz="1300" b="0" i="0" u="none" strike="noStrike" kern="1200" cap="none" spc="0" normalizeH="0" baseline="0" noProof="0" dirty="0">
              <a:ln>
                <a:noFill/>
              </a:ln>
              <a:solidFill>
                <a:prstClr val="black"/>
              </a:solidFill>
              <a:effectLst/>
              <a:uLnTx/>
              <a:uFillTx/>
              <a:latin typeface="+mj-lt"/>
              <a:ea typeface="+mn-ea"/>
              <a:cs typeface="+mn-cs"/>
            </a:endParaRPr>
          </a:p>
        </p:txBody>
      </p:sp>
      <p:sp>
        <p:nvSpPr>
          <p:cNvPr id="14" name="Text 7"/>
          <p:cNvSpPr/>
          <p:nvPr/>
        </p:nvSpPr>
        <p:spPr>
          <a:xfrm>
            <a:off x="6349365" y="3952161"/>
            <a:ext cx="7418070" cy="172522"/>
          </a:xfrm>
          <a:prstGeom prst="rect">
            <a:avLst/>
          </a:prstGeom>
          <a:noFill/>
          <a:ln/>
        </p:spPr>
        <p:txBody>
          <a:bodyPr wrap="none" lIns="0" tIns="0" rIns="0" bIns="0" rtlCol="0" anchor="t"/>
          <a:lstStyle/>
          <a:p>
            <a:pPr marL="0" marR="0" lvl="0" indent="0" algn="l" defTabSz="914400" rtl="0" eaLnBrk="1" fontAlgn="auto" latinLnBrk="0" hangingPunct="1">
              <a:lnSpc>
                <a:spcPts val="135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Allows rapid interface adaptation without code modifications, fostering unparalleled flexibility.</a:t>
            </a:r>
            <a:endParaRPr kumimoji="0" lang="en-US" sz="1050" b="0" i="0" u="none" strike="noStrike" kern="1200" cap="none" spc="0" normalizeH="0" baseline="0" noProof="0" dirty="0">
              <a:ln>
                <a:noFill/>
              </a:ln>
              <a:solidFill>
                <a:prstClr val="black"/>
              </a:solidFill>
              <a:effectLst/>
              <a:uLnTx/>
              <a:uFillTx/>
              <a:latin typeface="+mj-lt"/>
              <a:ea typeface="+mn-ea"/>
              <a:cs typeface="+mn-cs"/>
            </a:endParaRPr>
          </a:p>
        </p:txBody>
      </p:sp>
      <p:sp>
        <p:nvSpPr>
          <p:cNvPr id="15" name="Shape 8"/>
          <p:cNvSpPr/>
          <p:nvPr/>
        </p:nvSpPr>
        <p:spPr>
          <a:xfrm>
            <a:off x="6214229" y="4340304"/>
            <a:ext cx="7688342" cy="1188006"/>
          </a:xfrm>
          <a:prstGeom prst="roundRect">
            <a:avLst>
              <a:gd name="adj" fmla="val 1707"/>
            </a:avLst>
          </a:prstGeom>
          <a:solidFill>
            <a:srgbClr val="26262B"/>
          </a:solidFill>
          <a:ln/>
        </p:spPr>
      </p:sp>
      <p:pic>
        <p:nvPicPr>
          <p:cNvPr id="16" name="Image 5" descr="preencoded.png"/>
          <p:cNvPicPr>
            <a:picLocks noChangeAspect="1"/>
          </p:cNvPicPr>
          <p:nvPr/>
        </p:nvPicPr>
        <p:blipFill>
          <a:blip r:embed="rId9"/>
          <a:stretch>
            <a:fillRect/>
          </a:stretch>
        </p:blipFill>
        <p:spPr>
          <a:xfrm>
            <a:off x="6349365" y="4475440"/>
            <a:ext cx="405408" cy="405408"/>
          </a:xfrm>
          <a:prstGeom prst="rect">
            <a:avLst/>
          </a:prstGeom>
        </p:spPr>
      </p:pic>
      <p:pic>
        <p:nvPicPr>
          <p:cNvPr id="17" name="Image 6" descr="preencoded.png"/>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6460808" y="4586883"/>
            <a:ext cx="182404" cy="182404"/>
          </a:xfrm>
          <a:prstGeom prst="rect">
            <a:avLst/>
          </a:prstGeom>
        </p:spPr>
      </p:pic>
      <p:sp>
        <p:nvSpPr>
          <p:cNvPr id="18" name="Text 9"/>
          <p:cNvSpPr/>
          <p:nvPr/>
        </p:nvSpPr>
        <p:spPr>
          <a:xfrm>
            <a:off x="6349365" y="4961334"/>
            <a:ext cx="2283976" cy="211098"/>
          </a:xfrm>
          <a:prstGeom prst="rect">
            <a:avLst/>
          </a:prstGeom>
          <a:noFill/>
          <a:ln/>
        </p:spPr>
        <p:txBody>
          <a:bodyPr wrap="none" lIns="0" tIns="0" rIns="0" bIns="0" rtlCol="0" anchor="t"/>
          <a:lstStyle/>
          <a:p>
            <a:pPr marL="0" marR="0" lvl="0" indent="0" algn="l" defTabSz="914400" rtl="0" eaLnBrk="1" fontAlgn="auto" latinLnBrk="0" hangingPunct="1">
              <a:lnSpc>
                <a:spcPts val="16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Enhanced User Experience</a:t>
            </a:r>
            <a:endParaRPr kumimoji="0" lang="en-US" sz="1300" b="0" i="0" u="none" strike="noStrike" kern="1200" cap="none" spc="0" normalizeH="0" baseline="0" noProof="0" dirty="0">
              <a:ln>
                <a:noFill/>
              </a:ln>
              <a:solidFill>
                <a:prstClr val="black"/>
              </a:solidFill>
              <a:effectLst/>
              <a:uLnTx/>
              <a:uFillTx/>
              <a:latin typeface="+mj-lt"/>
              <a:ea typeface="+mn-ea"/>
              <a:cs typeface="+mn-cs"/>
            </a:endParaRPr>
          </a:p>
        </p:txBody>
      </p:sp>
      <p:sp>
        <p:nvSpPr>
          <p:cNvPr id="19" name="Text 10"/>
          <p:cNvSpPr/>
          <p:nvPr/>
        </p:nvSpPr>
        <p:spPr>
          <a:xfrm>
            <a:off x="6349365" y="5220653"/>
            <a:ext cx="7418070" cy="172522"/>
          </a:xfrm>
          <a:prstGeom prst="rect">
            <a:avLst/>
          </a:prstGeom>
          <a:noFill/>
          <a:ln/>
        </p:spPr>
        <p:txBody>
          <a:bodyPr wrap="none" lIns="0" tIns="0" rIns="0" bIns="0" rtlCol="0" anchor="t"/>
          <a:lstStyle/>
          <a:p>
            <a:pPr marL="0" marR="0" lvl="0" indent="0" algn="l" defTabSz="914400" rtl="0" eaLnBrk="1" fontAlgn="auto" latinLnBrk="0" hangingPunct="1">
              <a:lnSpc>
                <a:spcPts val="135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Personalization features improve engagement, while modularity ensures robust extensibility for future growth.</a:t>
            </a:r>
            <a:endParaRPr kumimoji="0" lang="en-US" sz="1050" b="0" i="0" u="none" strike="noStrike" kern="1200" cap="none" spc="0" normalizeH="0" baseline="0" noProof="0" dirty="0">
              <a:ln>
                <a:noFill/>
              </a:ln>
              <a:solidFill>
                <a:prstClr val="black"/>
              </a:solidFill>
              <a:effectLst/>
              <a:uLnTx/>
              <a:uFillTx/>
              <a:latin typeface="+mj-lt"/>
              <a:ea typeface="+mn-ea"/>
              <a:cs typeface="+mn-cs"/>
            </a:endParaRPr>
          </a:p>
        </p:txBody>
      </p:sp>
      <p:sp>
        <p:nvSpPr>
          <p:cNvPr id="20" name="Shape 11"/>
          <p:cNvSpPr/>
          <p:nvPr/>
        </p:nvSpPr>
        <p:spPr>
          <a:xfrm>
            <a:off x="6214229" y="5608796"/>
            <a:ext cx="7688342" cy="1360527"/>
          </a:xfrm>
          <a:prstGeom prst="roundRect">
            <a:avLst>
              <a:gd name="adj" fmla="val 1490"/>
            </a:avLst>
          </a:prstGeom>
          <a:solidFill>
            <a:srgbClr val="26262B"/>
          </a:solidFill>
          <a:ln/>
        </p:spPr>
      </p:sp>
      <p:pic>
        <p:nvPicPr>
          <p:cNvPr id="21" name="Image 7" descr="preencoded.png"/>
          <p:cNvPicPr>
            <a:picLocks noChangeAspect="1"/>
          </p:cNvPicPr>
          <p:nvPr/>
        </p:nvPicPr>
        <p:blipFill>
          <a:blip r:embed="rId11"/>
          <a:stretch>
            <a:fillRect/>
          </a:stretch>
        </p:blipFill>
        <p:spPr>
          <a:xfrm>
            <a:off x="6349365" y="5743932"/>
            <a:ext cx="405408" cy="405408"/>
          </a:xfrm>
          <a:prstGeom prst="rect">
            <a:avLst/>
          </a:prstGeom>
        </p:spPr>
      </p:pic>
      <p:pic>
        <p:nvPicPr>
          <p:cNvPr id="22" name="Image 8" descr="preencoded.png"/>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6460808" y="5855375"/>
            <a:ext cx="182404" cy="182404"/>
          </a:xfrm>
          <a:prstGeom prst="rect">
            <a:avLst/>
          </a:prstGeom>
        </p:spPr>
      </p:pic>
      <p:sp>
        <p:nvSpPr>
          <p:cNvPr id="23" name="Text 12"/>
          <p:cNvSpPr/>
          <p:nvPr/>
        </p:nvSpPr>
        <p:spPr>
          <a:xfrm>
            <a:off x="6349365" y="6229826"/>
            <a:ext cx="3046571" cy="211098"/>
          </a:xfrm>
          <a:prstGeom prst="rect">
            <a:avLst/>
          </a:prstGeom>
          <a:noFill/>
          <a:ln/>
        </p:spPr>
        <p:txBody>
          <a:bodyPr wrap="none" lIns="0" tIns="0" rIns="0" bIns="0" rtlCol="0" anchor="t"/>
          <a:lstStyle/>
          <a:p>
            <a:pPr marL="0" marR="0" lvl="0" indent="0" algn="l" defTabSz="914400" rtl="0" eaLnBrk="1" fontAlgn="auto" latinLnBrk="0" hangingPunct="1">
              <a:lnSpc>
                <a:spcPts val="165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Modern Frameworks &amp; Architecture</a:t>
            </a:r>
            <a:endParaRPr kumimoji="0" lang="en-US" sz="1300" b="0" i="0" u="none" strike="noStrike" kern="1200" cap="none" spc="0" normalizeH="0" baseline="0" noProof="0" dirty="0">
              <a:ln>
                <a:noFill/>
              </a:ln>
              <a:solidFill>
                <a:prstClr val="black"/>
              </a:solidFill>
              <a:effectLst/>
              <a:uLnTx/>
              <a:uFillTx/>
              <a:latin typeface="+mj-lt"/>
              <a:ea typeface="+mn-ea"/>
              <a:cs typeface="+mn-cs"/>
            </a:endParaRPr>
          </a:p>
        </p:txBody>
      </p:sp>
      <p:sp>
        <p:nvSpPr>
          <p:cNvPr id="24" name="Text 13"/>
          <p:cNvSpPr/>
          <p:nvPr/>
        </p:nvSpPr>
        <p:spPr>
          <a:xfrm>
            <a:off x="6349365" y="6489144"/>
            <a:ext cx="7418070" cy="345043"/>
          </a:xfrm>
          <a:prstGeom prst="rect">
            <a:avLst/>
          </a:prstGeom>
          <a:noFill/>
          <a:ln/>
        </p:spPr>
        <p:txBody>
          <a:bodyPr wrap="square" lIns="0" tIns="0" rIns="0" bIns="0" rtlCol="0" anchor="t"/>
          <a:lstStyle/>
          <a:p>
            <a:pPr marL="0" marR="0" lvl="0" indent="0" algn="l" defTabSz="914400" rtl="0" eaLnBrk="1" fontAlgn="auto" latinLnBrk="0" hangingPunct="1">
              <a:lnSpc>
                <a:spcPts val="135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Leveraging Flutter, Dart, and Riverpod creates flexible, reusable, and maintainable platforms ready for real-world applications.</a:t>
            </a:r>
            <a:endParaRPr kumimoji="0" lang="en-US" sz="1050" b="0" i="0" u="none" strike="noStrike" kern="1200" cap="none" spc="0" normalizeH="0" baseline="0" noProof="0" dirty="0">
              <a:ln>
                <a:noFill/>
              </a:ln>
              <a:solidFill>
                <a:prstClr val="black"/>
              </a:solidFill>
              <a:effectLst/>
              <a:uLnTx/>
              <a:uFillTx/>
              <a:latin typeface="+mj-lt"/>
              <a:ea typeface="+mn-ea"/>
              <a:cs typeface="+mn-cs"/>
            </a:endParaRPr>
          </a:p>
        </p:txBody>
      </p:sp>
      <p:sp>
        <p:nvSpPr>
          <p:cNvPr id="25" name="Text 14"/>
          <p:cNvSpPr/>
          <p:nvPr/>
        </p:nvSpPr>
        <p:spPr>
          <a:xfrm>
            <a:off x="6214229" y="7059930"/>
            <a:ext cx="7688342" cy="345043"/>
          </a:xfrm>
          <a:prstGeom prst="rect">
            <a:avLst/>
          </a:prstGeom>
          <a:noFill/>
          <a:ln/>
        </p:spPr>
        <p:txBody>
          <a:bodyPr wrap="square" lIns="0" tIns="0" rIns="0" bIns="0" rtlCol="0" anchor="t"/>
          <a:lstStyle/>
          <a:p>
            <a:pPr marL="0" marR="0" lvl="0" indent="0" algn="l" defTabSz="914400" rtl="0" eaLnBrk="1" fontAlgn="auto" latinLnBrk="0" hangingPunct="1">
              <a:lnSpc>
                <a:spcPts val="135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This project validates the configuration-driven mobile app shell as a practical and effective solution for diverse application needs.</a:t>
            </a:r>
            <a:endParaRPr kumimoji="0" lang="en-US" sz="105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1899"/>
          </a:xfrm>
          <a:prstGeom prst="rect">
            <a:avLst/>
          </a:prstGeom>
        </p:spPr>
      </p:pic>
      <p:sp>
        <p:nvSpPr>
          <p:cNvPr id="3" name="Text 0"/>
          <p:cNvSpPr/>
          <p:nvPr/>
        </p:nvSpPr>
        <p:spPr>
          <a:xfrm>
            <a:off x="787241" y="3437334"/>
            <a:ext cx="6764893" cy="702826"/>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97B8FF"/>
                </a:solidFill>
                <a:effectLst/>
                <a:uLnTx/>
                <a:uFillTx/>
                <a:latin typeface="+mj-lt"/>
                <a:ea typeface="Sora Medium" pitchFamily="34" charset="-122"/>
                <a:cs typeface="Sora Medium" pitchFamily="34" charset="-120"/>
              </a:rPr>
              <a:t>Questions &amp; Discussion</a:t>
            </a:r>
            <a:endParaRPr kumimoji="0" lang="en-US" sz="4400" b="0" i="0" u="none" strike="noStrike" kern="1200" cap="none" spc="0" normalizeH="0" baseline="0" noProof="0" dirty="0">
              <a:ln>
                <a:noFill/>
              </a:ln>
              <a:solidFill>
                <a:prstClr val="black"/>
              </a:solidFill>
              <a:effectLst/>
              <a:uLnTx/>
              <a:uFillTx/>
              <a:latin typeface="+mj-lt"/>
              <a:ea typeface="+mn-ea"/>
              <a:cs typeface="+mn-cs"/>
            </a:endParaRPr>
          </a:p>
        </p:txBody>
      </p:sp>
      <p:sp>
        <p:nvSpPr>
          <p:cNvPr id="4" name="Text 1"/>
          <p:cNvSpPr/>
          <p:nvPr/>
        </p:nvSpPr>
        <p:spPr>
          <a:xfrm>
            <a:off x="787241" y="4474726"/>
            <a:ext cx="13055918" cy="358259"/>
          </a:xfrm>
          <a:prstGeom prst="rect">
            <a:avLst/>
          </a:prstGeom>
          <a:noFill/>
          <a:ln/>
        </p:spPr>
        <p:txBody>
          <a:bodyPr wrap="none" lIns="0" tIns="0" rIns="0" bIns="0" rtlCol="0" anchor="t"/>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E0D6DE"/>
                </a:solidFill>
                <a:effectLst/>
                <a:uLnTx/>
                <a:uFillTx/>
                <a:latin typeface="+mj-lt"/>
                <a:ea typeface="Noto Sans TC" pitchFamily="34" charset="-122"/>
                <a:cs typeface="Noto Sans TC" pitchFamily="34" charset="-120"/>
              </a:rPr>
              <a:t>Thank you for your valuable attention and engagement throughout this presentation.</a:t>
            </a:r>
            <a:endParaRPr kumimoji="0" lang="en-US" sz="1750" b="0" i="0" u="none" strike="noStrike" kern="1200" cap="none" spc="0" normalizeH="0" baseline="0" noProof="0" dirty="0">
              <a:ln>
                <a:noFill/>
              </a:ln>
              <a:solidFill>
                <a:prstClr val="black"/>
              </a:solidFill>
              <a:effectLst/>
              <a:uLnTx/>
              <a:uFillTx/>
              <a:latin typeface="+mj-lt"/>
              <a:ea typeface="+mn-ea"/>
              <a:cs typeface="+mn-cs"/>
            </a:endParaRPr>
          </a:p>
        </p:txBody>
      </p:sp>
      <p:pic>
        <p:nvPicPr>
          <p:cNvPr id="5" name="Image 1" descr="preencoded.png"/>
          <p:cNvPicPr>
            <a:picLocks noChangeAspect="1"/>
          </p:cNvPicPr>
          <p:nvPr/>
        </p:nvPicPr>
        <p:blipFill>
          <a:blip r:embed="rId4"/>
          <a:stretch>
            <a:fillRect/>
          </a:stretch>
        </p:blipFill>
        <p:spPr>
          <a:xfrm>
            <a:off x="787241" y="5083850"/>
            <a:ext cx="6416397" cy="1071205"/>
          </a:xfrm>
          <a:prstGeom prst="rect">
            <a:avLst/>
          </a:prstGeom>
        </p:spPr>
      </p:pic>
      <p:sp>
        <p:nvSpPr>
          <p:cNvPr id="6" name="Text 2"/>
          <p:cNvSpPr/>
          <p:nvPr/>
        </p:nvSpPr>
        <p:spPr>
          <a:xfrm>
            <a:off x="1012150" y="5308759"/>
            <a:ext cx="3827264"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Your insights are welcome.</a:t>
            </a:r>
            <a:endParaRPr kumimoji="0" lang="en-US" sz="2200" b="0" i="0" u="none" strike="noStrike" kern="1200" cap="none" spc="0" normalizeH="0" baseline="0" noProof="0" dirty="0">
              <a:ln>
                <a:noFill/>
              </a:ln>
              <a:solidFill>
                <a:prstClr val="black"/>
              </a:solidFill>
              <a:effectLst/>
              <a:uLnTx/>
              <a:uFillTx/>
              <a:latin typeface="+mj-lt"/>
              <a:ea typeface="+mn-ea"/>
              <a:cs typeface="+mn-cs"/>
            </a:endParaRPr>
          </a:p>
        </p:txBody>
      </p:sp>
      <p:pic>
        <p:nvPicPr>
          <p:cNvPr id="7" name="Image 2" descr="preencoded.png"/>
          <p:cNvPicPr>
            <a:picLocks noChangeAspect="1"/>
          </p:cNvPicPr>
          <p:nvPr/>
        </p:nvPicPr>
        <p:blipFill>
          <a:blip r:embed="rId5"/>
          <a:stretch>
            <a:fillRect/>
          </a:stretch>
        </p:blipFill>
        <p:spPr>
          <a:xfrm>
            <a:off x="7426642" y="5083850"/>
            <a:ext cx="6416516" cy="1071205"/>
          </a:xfrm>
          <a:prstGeom prst="rect">
            <a:avLst/>
          </a:prstGeom>
        </p:spPr>
      </p:pic>
      <p:sp>
        <p:nvSpPr>
          <p:cNvPr id="8" name="Text 3"/>
          <p:cNvSpPr/>
          <p:nvPr/>
        </p:nvSpPr>
        <p:spPr>
          <a:xfrm>
            <a:off x="7651552" y="5308759"/>
            <a:ext cx="5624989" cy="351472"/>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E0D6DE"/>
                </a:solidFill>
                <a:effectLst/>
                <a:uLnTx/>
                <a:uFillTx/>
                <a:latin typeface="+mj-lt"/>
                <a:ea typeface="Sora Medium" pitchFamily="34" charset="-122"/>
                <a:cs typeface="Sora Medium" pitchFamily="34" charset="-120"/>
              </a:rPr>
              <a:t>We look forward to an open discussion.</a:t>
            </a:r>
            <a:endParaRPr kumimoji="0" lang="en-US" sz="2200" b="0" i="0" u="none" strike="noStrike" kern="1200" cap="none" spc="0" normalizeH="0" baseline="0" noProof="0" dirty="0">
              <a:ln>
                <a:noFill/>
              </a:ln>
              <a:solidFill>
                <a:prstClr val="black"/>
              </a:solidFill>
              <a:effectLst/>
              <a:uLnTx/>
              <a:uFillTx/>
              <a:latin typeface="+mj-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378029"/>
            <a:ext cx="1154430" cy="426244"/>
          </a:xfrm>
          <a:prstGeom prst="roundRect">
            <a:avLst>
              <a:gd name="adj" fmla="val 6386"/>
            </a:avLst>
          </a:prstGeom>
          <a:solidFill>
            <a:srgbClr val="00184D"/>
          </a:solidFill>
          <a:ln/>
        </p:spPr>
      </p:sp>
      <p:sp>
        <p:nvSpPr>
          <p:cNvPr id="3" name="Text 1"/>
          <p:cNvSpPr/>
          <p:nvPr/>
        </p:nvSpPr>
        <p:spPr>
          <a:xfrm>
            <a:off x="929878" y="1446014"/>
            <a:ext cx="882253"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mj-lt"/>
                <a:ea typeface="Noto Sans TC" pitchFamily="34" charset="-122"/>
                <a:cs typeface="Noto Sans TC" pitchFamily="34" charset="-120"/>
              </a:rPr>
              <a:t>OVERVIEW</a:t>
            </a:r>
            <a:endParaRPr lang="en-US" sz="1400" dirty="0">
              <a:latin typeface="+mj-lt"/>
            </a:endParaRPr>
          </a:p>
        </p:txBody>
      </p:sp>
      <p:sp>
        <p:nvSpPr>
          <p:cNvPr id="4" name="Text 2"/>
          <p:cNvSpPr/>
          <p:nvPr/>
        </p:nvSpPr>
        <p:spPr>
          <a:xfrm>
            <a:off x="793790" y="1894999"/>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mj-lt"/>
                <a:ea typeface="Sora Medium" pitchFamily="34" charset="-122"/>
                <a:cs typeface="Sora Medium" pitchFamily="34" charset="-120"/>
              </a:rPr>
              <a:t>Table of Contents</a:t>
            </a:r>
            <a:endParaRPr lang="en-US" sz="3550" dirty="0">
              <a:latin typeface="+mj-lt"/>
            </a:endParaRPr>
          </a:p>
        </p:txBody>
      </p:sp>
      <p:sp>
        <p:nvSpPr>
          <p:cNvPr id="5" name="Text 3"/>
          <p:cNvSpPr/>
          <p:nvPr/>
        </p:nvSpPr>
        <p:spPr>
          <a:xfrm>
            <a:off x="793790" y="2802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Sora Light" pitchFamily="34" charset="-122"/>
                <a:cs typeface="Sora Light" pitchFamily="34" charset="-120"/>
              </a:rPr>
              <a:t>01</a:t>
            </a:r>
            <a:endParaRPr lang="en-US" sz="1750" dirty="0">
              <a:latin typeface="+mj-lt"/>
            </a:endParaRPr>
          </a:p>
        </p:txBody>
      </p:sp>
      <p:pic>
        <p:nvPicPr>
          <p:cNvPr id="6" name="Image 0" descr="preencoded.png"/>
          <p:cNvPicPr>
            <a:picLocks noChangeAspect="1"/>
          </p:cNvPicPr>
          <p:nvPr/>
        </p:nvPicPr>
        <p:blipFill>
          <a:blip r:embed="rId3"/>
          <a:stretch>
            <a:fillRect/>
          </a:stretch>
        </p:blipFill>
        <p:spPr>
          <a:xfrm>
            <a:off x="793790" y="3157180"/>
            <a:ext cx="4196358" cy="30480"/>
          </a:xfrm>
          <a:prstGeom prst="rect">
            <a:avLst/>
          </a:prstGeom>
        </p:spPr>
      </p:pic>
      <p:sp>
        <p:nvSpPr>
          <p:cNvPr id="7" name="Text 4"/>
          <p:cNvSpPr/>
          <p:nvPr/>
        </p:nvSpPr>
        <p:spPr>
          <a:xfrm>
            <a:off x="793790" y="33314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j-lt"/>
                <a:ea typeface="Sora Medium" pitchFamily="34" charset="-122"/>
                <a:cs typeface="Sora Medium" pitchFamily="34" charset="-120"/>
              </a:rPr>
              <a:t>Introduction</a:t>
            </a:r>
            <a:endParaRPr lang="en-US" sz="2200" dirty="0">
              <a:latin typeface="+mj-lt"/>
            </a:endParaRPr>
          </a:p>
        </p:txBody>
      </p:sp>
      <p:sp>
        <p:nvSpPr>
          <p:cNvPr id="8" name="Text 5"/>
          <p:cNvSpPr/>
          <p:nvPr/>
        </p:nvSpPr>
        <p:spPr>
          <a:xfrm>
            <a:off x="793790" y="3821906"/>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Background, Problem, Objectives, and Scope</a:t>
            </a:r>
            <a:endParaRPr lang="en-US" sz="1750" dirty="0">
              <a:latin typeface="+mj-lt"/>
            </a:endParaRPr>
          </a:p>
        </p:txBody>
      </p:sp>
      <p:sp>
        <p:nvSpPr>
          <p:cNvPr id="9" name="Text 6"/>
          <p:cNvSpPr/>
          <p:nvPr/>
        </p:nvSpPr>
        <p:spPr>
          <a:xfrm>
            <a:off x="5216962" y="2802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Sora Light" pitchFamily="34" charset="-122"/>
                <a:cs typeface="Sora Light" pitchFamily="34" charset="-120"/>
              </a:rPr>
              <a:t>02</a:t>
            </a:r>
            <a:endParaRPr lang="en-US" sz="1750" dirty="0">
              <a:latin typeface="+mj-lt"/>
            </a:endParaRPr>
          </a:p>
        </p:txBody>
      </p:sp>
      <p:pic>
        <p:nvPicPr>
          <p:cNvPr id="10" name="Image 1" descr="preencoded.png"/>
          <p:cNvPicPr>
            <a:picLocks noChangeAspect="1"/>
          </p:cNvPicPr>
          <p:nvPr/>
        </p:nvPicPr>
        <p:blipFill>
          <a:blip r:embed="rId3"/>
          <a:stretch>
            <a:fillRect/>
          </a:stretch>
        </p:blipFill>
        <p:spPr>
          <a:xfrm>
            <a:off x="5216962" y="3157180"/>
            <a:ext cx="4196358" cy="30480"/>
          </a:xfrm>
          <a:prstGeom prst="rect">
            <a:avLst/>
          </a:prstGeom>
        </p:spPr>
      </p:pic>
      <p:sp>
        <p:nvSpPr>
          <p:cNvPr id="11" name="Text 7"/>
          <p:cNvSpPr/>
          <p:nvPr/>
        </p:nvSpPr>
        <p:spPr>
          <a:xfrm>
            <a:off x="5216962" y="33314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j-lt"/>
                <a:ea typeface="Sora Medium" pitchFamily="34" charset="-122"/>
                <a:cs typeface="Sora Medium" pitchFamily="34" charset="-120"/>
              </a:rPr>
              <a:t>Literature Review</a:t>
            </a:r>
            <a:endParaRPr lang="en-US" sz="2200" dirty="0">
              <a:latin typeface="+mj-lt"/>
            </a:endParaRPr>
          </a:p>
        </p:txBody>
      </p:sp>
      <p:sp>
        <p:nvSpPr>
          <p:cNvPr id="12" name="Text 8"/>
          <p:cNvSpPr/>
          <p:nvPr/>
        </p:nvSpPr>
        <p:spPr>
          <a:xfrm>
            <a:off x="5216962" y="3821906"/>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Mobile App Architectures &amp; Data-Driven Design</a:t>
            </a:r>
            <a:endParaRPr lang="en-US" sz="1750" dirty="0">
              <a:latin typeface="+mj-lt"/>
            </a:endParaRPr>
          </a:p>
        </p:txBody>
      </p:sp>
      <p:sp>
        <p:nvSpPr>
          <p:cNvPr id="13" name="Text 9"/>
          <p:cNvSpPr/>
          <p:nvPr/>
        </p:nvSpPr>
        <p:spPr>
          <a:xfrm>
            <a:off x="9640133" y="280213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Sora Light" pitchFamily="34" charset="-122"/>
                <a:cs typeface="Sora Light" pitchFamily="34" charset="-120"/>
              </a:rPr>
              <a:t>03</a:t>
            </a:r>
            <a:endParaRPr lang="en-US" sz="1750" dirty="0">
              <a:latin typeface="+mj-lt"/>
            </a:endParaRPr>
          </a:p>
        </p:txBody>
      </p:sp>
      <p:pic>
        <p:nvPicPr>
          <p:cNvPr id="14" name="Image 2" descr="preencoded.png"/>
          <p:cNvPicPr>
            <a:picLocks noChangeAspect="1"/>
          </p:cNvPicPr>
          <p:nvPr/>
        </p:nvPicPr>
        <p:blipFill>
          <a:blip r:embed="rId3"/>
          <a:stretch>
            <a:fillRect/>
          </a:stretch>
        </p:blipFill>
        <p:spPr>
          <a:xfrm>
            <a:off x="9640133" y="3157180"/>
            <a:ext cx="4196358" cy="30480"/>
          </a:xfrm>
          <a:prstGeom prst="rect">
            <a:avLst/>
          </a:prstGeom>
        </p:spPr>
      </p:pic>
      <p:sp>
        <p:nvSpPr>
          <p:cNvPr id="15" name="Text 10"/>
          <p:cNvSpPr/>
          <p:nvPr/>
        </p:nvSpPr>
        <p:spPr>
          <a:xfrm>
            <a:off x="9640133" y="3331488"/>
            <a:ext cx="4196358"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mj-lt"/>
                <a:ea typeface="Sora Medium" pitchFamily="34" charset="-122"/>
                <a:cs typeface="Sora Medium" pitchFamily="34" charset="-120"/>
              </a:rPr>
              <a:t>System Design &amp; Architecture</a:t>
            </a:r>
            <a:endParaRPr lang="en-US" sz="2200" dirty="0">
              <a:latin typeface="+mj-lt"/>
            </a:endParaRPr>
          </a:p>
        </p:txBody>
      </p:sp>
      <p:sp>
        <p:nvSpPr>
          <p:cNvPr id="16" name="Text 11"/>
          <p:cNvSpPr/>
          <p:nvPr/>
        </p:nvSpPr>
        <p:spPr>
          <a:xfrm>
            <a:off x="9640133" y="4176236"/>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Conceptual Model, Data Flow &amp; Modular Structure</a:t>
            </a:r>
            <a:endParaRPr lang="en-US" sz="1750" dirty="0">
              <a:latin typeface="+mj-lt"/>
            </a:endParaRPr>
          </a:p>
        </p:txBody>
      </p:sp>
      <p:sp>
        <p:nvSpPr>
          <p:cNvPr id="17" name="Text 12"/>
          <p:cNvSpPr/>
          <p:nvPr/>
        </p:nvSpPr>
        <p:spPr>
          <a:xfrm>
            <a:off x="793790" y="529887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Sora Light" pitchFamily="34" charset="-122"/>
                <a:cs typeface="Sora Light" pitchFamily="34" charset="-120"/>
              </a:rPr>
              <a:t>04</a:t>
            </a:r>
            <a:endParaRPr lang="en-US" sz="1750" dirty="0">
              <a:latin typeface="+mj-lt"/>
            </a:endParaRPr>
          </a:p>
        </p:txBody>
      </p:sp>
      <p:pic>
        <p:nvPicPr>
          <p:cNvPr id="18" name="Image 3" descr="preencoded.png"/>
          <p:cNvPicPr>
            <a:picLocks noChangeAspect="1"/>
          </p:cNvPicPr>
          <p:nvPr/>
        </p:nvPicPr>
        <p:blipFill>
          <a:blip r:embed="rId4"/>
          <a:stretch>
            <a:fillRect/>
          </a:stretch>
        </p:blipFill>
        <p:spPr>
          <a:xfrm>
            <a:off x="793790" y="5631180"/>
            <a:ext cx="6407944" cy="30480"/>
          </a:xfrm>
          <a:prstGeom prst="rect">
            <a:avLst/>
          </a:prstGeom>
        </p:spPr>
      </p:pic>
      <p:sp>
        <p:nvSpPr>
          <p:cNvPr id="19" name="Text 13"/>
          <p:cNvSpPr/>
          <p:nvPr/>
        </p:nvSpPr>
        <p:spPr>
          <a:xfrm>
            <a:off x="793790" y="5828228"/>
            <a:ext cx="371760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j-lt"/>
                <a:ea typeface="Sora Medium" pitchFamily="34" charset="-122"/>
                <a:cs typeface="Sora Medium" pitchFamily="34" charset="-120"/>
              </a:rPr>
              <a:t>Implementation &amp; Testing</a:t>
            </a:r>
            <a:endParaRPr lang="en-US" sz="2200" dirty="0">
              <a:latin typeface="+mj-lt"/>
            </a:endParaRPr>
          </a:p>
        </p:txBody>
      </p:sp>
      <p:sp>
        <p:nvSpPr>
          <p:cNvPr id="20" name="Text 14"/>
          <p:cNvSpPr/>
          <p:nvPr/>
        </p:nvSpPr>
        <p:spPr>
          <a:xfrm>
            <a:off x="793790" y="6318647"/>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Technologies Used and Validation</a:t>
            </a:r>
            <a:endParaRPr lang="en-US" sz="1750" dirty="0">
              <a:latin typeface="+mj-lt"/>
            </a:endParaRPr>
          </a:p>
        </p:txBody>
      </p:sp>
      <p:sp>
        <p:nvSpPr>
          <p:cNvPr id="21" name="Text 15"/>
          <p:cNvSpPr/>
          <p:nvPr/>
        </p:nvSpPr>
        <p:spPr>
          <a:xfrm>
            <a:off x="7428548" y="529887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Sora Light" pitchFamily="34" charset="-122"/>
                <a:cs typeface="Sora Light" pitchFamily="34" charset="-120"/>
              </a:rPr>
              <a:t>05</a:t>
            </a:r>
            <a:endParaRPr lang="en-US" sz="1750" dirty="0">
              <a:latin typeface="+mj-lt"/>
            </a:endParaRPr>
          </a:p>
        </p:txBody>
      </p:sp>
      <p:pic>
        <p:nvPicPr>
          <p:cNvPr id="22" name="Image 4" descr="preencoded.png"/>
          <p:cNvPicPr>
            <a:picLocks noChangeAspect="1"/>
          </p:cNvPicPr>
          <p:nvPr/>
        </p:nvPicPr>
        <p:blipFill>
          <a:blip r:embed="rId4"/>
          <a:stretch>
            <a:fillRect/>
          </a:stretch>
        </p:blipFill>
        <p:spPr>
          <a:xfrm>
            <a:off x="7428548" y="5631180"/>
            <a:ext cx="6407944" cy="30480"/>
          </a:xfrm>
          <a:prstGeom prst="rect">
            <a:avLst/>
          </a:prstGeom>
        </p:spPr>
      </p:pic>
      <p:sp>
        <p:nvSpPr>
          <p:cNvPr id="23" name="Text 16"/>
          <p:cNvSpPr/>
          <p:nvPr/>
        </p:nvSpPr>
        <p:spPr>
          <a:xfrm>
            <a:off x="7428548" y="5828228"/>
            <a:ext cx="389322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mj-lt"/>
                <a:ea typeface="Sora Medium" pitchFamily="34" charset="-122"/>
                <a:cs typeface="Sora Medium" pitchFamily="34" charset="-120"/>
              </a:rPr>
              <a:t>Conclusions &amp; Future Work</a:t>
            </a:r>
            <a:endParaRPr lang="en-US" sz="2200" dirty="0">
              <a:latin typeface="+mj-lt"/>
            </a:endParaRPr>
          </a:p>
        </p:txBody>
      </p:sp>
      <p:sp>
        <p:nvSpPr>
          <p:cNvPr id="24" name="Text 17"/>
          <p:cNvSpPr/>
          <p:nvPr/>
        </p:nvSpPr>
        <p:spPr>
          <a:xfrm>
            <a:off x="7428548" y="6318647"/>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Summary</a:t>
            </a:r>
            <a:endParaRPr lang="en-US" sz="1750"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01150" y="0"/>
            <a:ext cx="5486400" cy="8229600"/>
          </a:xfrm>
          <a:prstGeom prst="rect">
            <a:avLst/>
          </a:prstGeom>
        </p:spPr>
      </p:pic>
      <p:sp>
        <p:nvSpPr>
          <p:cNvPr id="3" name="Shape 0"/>
          <p:cNvSpPr/>
          <p:nvPr/>
        </p:nvSpPr>
        <p:spPr>
          <a:xfrm>
            <a:off x="793790" y="718066"/>
            <a:ext cx="1090255" cy="370642"/>
          </a:xfrm>
          <a:prstGeom prst="roundRect">
            <a:avLst>
              <a:gd name="adj" fmla="val 6609"/>
            </a:avLst>
          </a:prstGeom>
          <a:solidFill>
            <a:srgbClr val="00184D"/>
          </a:solidFill>
          <a:ln/>
        </p:spPr>
      </p:sp>
      <p:sp>
        <p:nvSpPr>
          <p:cNvPr id="4" name="Text 1"/>
          <p:cNvSpPr/>
          <p:nvPr/>
        </p:nvSpPr>
        <p:spPr>
          <a:xfrm>
            <a:off x="916186" y="779264"/>
            <a:ext cx="845463" cy="248245"/>
          </a:xfrm>
          <a:prstGeom prst="rect">
            <a:avLst/>
          </a:prstGeom>
          <a:noFill/>
          <a:ln/>
        </p:spPr>
        <p:txBody>
          <a:bodyPr wrap="none" lIns="0" tIns="0" rIns="0" bIns="0" rtlCol="0" anchor="t"/>
          <a:lstStyle/>
          <a:p>
            <a:pPr marL="0" indent="0" algn="l">
              <a:lnSpc>
                <a:spcPts val="1950"/>
              </a:lnSpc>
              <a:buNone/>
            </a:pPr>
            <a:r>
              <a:rPr lang="en-US" sz="1250" dirty="0">
                <a:solidFill>
                  <a:srgbClr val="E0D6DE"/>
                </a:solidFill>
                <a:latin typeface="Noto Sans TC" pitchFamily="34" charset="0"/>
                <a:ea typeface="Noto Sans TC" pitchFamily="34" charset="-122"/>
                <a:cs typeface="Noto Sans TC" pitchFamily="34" charset="-120"/>
              </a:rPr>
              <a:t>CHAPTER 1</a:t>
            </a:r>
            <a:endParaRPr lang="en-US" sz="1250" dirty="0"/>
          </a:p>
        </p:txBody>
      </p:sp>
      <p:sp>
        <p:nvSpPr>
          <p:cNvPr id="5" name="Text 2"/>
          <p:cNvSpPr/>
          <p:nvPr/>
        </p:nvSpPr>
        <p:spPr>
          <a:xfrm>
            <a:off x="793790" y="1162169"/>
            <a:ext cx="7556421" cy="1020604"/>
          </a:xfrm>
          <a:prstGeom prst="rect">
            <a:avLst/>
          </a:prstGeom>
          <a:noFill/>
          <a:ln/>
        </p:spPr>
        <p:txBody>
          <a:bodyPr wrap="square" lIns="0" tIns="0" rIns="0" bIns="0" rtlCol="0" anchor="t"/>
          <a:lstStyle/>
          <a:p>
            <a:pPr marL="0" indent="0" algn="l">
              <a:lnSpc>
                <a:spcPts val="4000"/>
              </a:lnSpc>
              <a:buNone/>
            </a:pPr>
            <a:r>
              <a:rPr lang="en-US" sz="3200" dirty="0">
                <a:solidFill>
                  <a:srgbClr val="97B8FF"/>
                </a:solidFill>
                <a:latin typeface="+mj-lt"/>
                <a:ea typeface="Sora Medium" pitchFamily="34" charset="-122"/>
                <a:cs typeface="Sora Medium" pitchFamily="34" charset="-120"/>
              </a:rPr>
              <a:t>Introduction: Background and Problem Statement</a:t>
            </a:r>
            <a:endParaRPr lang="en-US" sz="3200" dirty="0">
              <a:latin typeface="+mj-lt"/>
            </a:endParaRPr>
          </a:p>
        </p:txBody>
      </p:sp>
      <p:sp>
        <p:nvSpPr>
          <p:cNvPr id="6" name="Text 3"/>
          <p:cNvSpPr/>
          <p:nvPr/>
        </p:nvSpPr>
        <p:spPr>
          <a:xfrm>
            <a:off x="793790" y="2458283"/>
            <a:ext cx="7556421" cy="1241108"/>
          </a:xfrm>
          <a:prstGeom prst="rect">
            <a:avLst/>
          </a:prstGeom>
          <a:noFill/>
          <a:ln/>
        </p:spPr>
        <p:txBody>
          <a:bodyPr wrap="square" lIns="0" tIns="0" rIns="0" bIns="0" rtlCol="0" anchor="t"/>
          <a:lstStyle/>
          <a:p>
            <a:pPr marL="0" indent="0" algn="l">
              <a:lnSpc>
                <a:spcPts val="2400"/>
              </a:lnSpc>
              <a:buNone/>
            </a:pPr>
            <a:r>
              <a:rPr lang="en-US" sz="1600" dirty="0">
                <a:solidFill>
                  <a:srgbClr val="E0D6DE"/>
                </a:solidFill>
                <a:latin typeface="Noto Sans TC" pitchFamily="34" charset="0"/>
                <a:ea typeface="Noto Sans TC" pitchFamily="34" charset="-122"/>
                <a:cs typeface="Noto Sans TC" pitchFamily="34" charset="-120"/>
              </a:rPr>
              <a:t>Mobile applications today serve an incredibly diverse range of purposes, from social networking to e-commerce and education. However, traditional development often necessitates </a:t>
            </a:r>
            <a:r>
              <a:rPr lang="en-US" sz="1600" dirty="0">
                <a:solidFill>
                  <a:srgbClr val="97B8FF"/>
                </a:solidFill>
                <a:latin typeface="Noto Sans TC" pitchFamily="34" charset="0"/>
                <a:ea typeface="Noto Sans TC" pitchFamily="34" charset="-122"/>
                <a:cs typeface="Noto Sans TC" pitchFamily="34" charset="-120"/>
              </a:rPr>
              <a:t>separate codebases</a:t>
            </a:r>
            <a:r>
              <a:rPr lang="en-US" sz="1600" dirty="0">
                <a:solidFill>
                  <a:srgbClr val="E0D6DE"/>
                </a:solidFill>
                <a:latin typeface="Noto Sans TC" pitchFamily="34" charset="0"/>
                <a:ea typeface="Noto Sans TC" pitchFamily="34" charset="-122"/>
                <a:cs typeface="Noto Sans TC" pitchFamily="34" charset="-120"/>
              </a:rPr>
              <a:t> for each application type, even when they share fundamental functionalities.</a:t>
            </a:r>
            <a:endParaRPr lang="en-US" sz="1600" dirty="0"/>
          </a:p>
        </p:txBody>
      </p:sp>
      <p:sp>
        <p:nvSpPr>
          <p:cNvPr id="7" name="Text 4"/>
          <p:cNvSpPr/>
          <p:nvPr/>
        </p:nvSpPr>
        <p:spPr>
          <a:xfrm>
            <a:off x="1099899" y="4112776"/>
            <a:ext cx="7250311" cy="310277"/>
          </a:xfrm>
          <a:prstGeom prst="rect">
            <a:avLst/>
          </a:prstGeom>
          <a:noFill/>
          <a:ln/>
        </p:spPr>
        <p:txBody>
          <a:bodyPr wrap="none" lIns="0" tIns="0" rIns="0" bIns="0" rtlCol="0" anchor="t"/>
          <a:lstStyle/>
          <a:p>
            <a:pPr marL="0" indent="0" algn="l">
              <a:lnSpc>
                <a:spcPts val="2400"/>
              </a:lnSpc>
              <a:buNone/>
            </a:pPr>
            <a:r>
              <a:rPr lang="en-US" sz="1600" dirty="0">
                <a:solidFill>
                  <a:srgbClr val="E0D6DE"/>
                </a:solidFill>
                <a:latin typeface="Noto Sans TC" pitchFamily="34" charset="0"/>
                <a:ea typeface="Noto Sans TC" pitchFamily="34" charset="-122"/>
                <a:cs typeface="Noto Sans TC" pitchFamily="34" charset="-120"/>
              </a:rPr>
              <a:t>This siloed approach leads to significant challenges:</a:t>
            </a:r>
            <a:endParaRPr lang="en-US" sz="1600" dirty="0"/>
          </a:p>
        </p:txBody>
      </p:sp>
      <p:sp>
        <p:nvSpPr>
          <p:cNvPr id="8" name="Text 5"/>
          <p:cNvSpPr/>
          <p:nvPr/>
        </p:nvSpPr>
        <p:spPr>
          <a:xfrm>
            <a:off x="1099899" y="4629745"/>
            <a:ext cx="7250311" cy="930903"/>
          </a:xfrm>
          <a:prstGeom prst="rect">
            <a:avLst/>
          </a:prstGeom>
          <a:noFill/>
          <a:ln/>
        </p:spPr>
        <p:txBody>
          <a:bodyPr wrap="square" lIns="0" tIns="0" rIns="0" bIns="0" rtlCol="0" anchor="t"/>
          <a:lstStyle/>
          <a:p>
            <a:pPr marL="342900" indent="-342900" algn="l">
              <a:lnSpc>
                <a:spcPts val="2400"/>
              </a:lnSpc>
              <a:buSzPct val="100000"/>
              <a:buChar char="•"/>
            </a:pPr>
            <a:r>
              <a:rPr lang="en-US" sz="1600" dirty="0">
                <a:solidFill>
                  <a:srgbClr val="E0D6DE"/>
                </a:solidFill>
                <a:latin typeface="Noto Sans TC" pitchFamily="34" charset="0"/>
                <a:ea typeface="Noto Sans TC" pitchFamily="34" charset="-122"/>
                <a:cs typeface="Noto Sans TC" pitchFamily="34" charset="-120"/>
              </a:rPr>
              <a:t>Extensive code duplication across projects</a:t>
            </a:r>
            <a:endParaRPr lang="en-US" sz="1600" dirty="0"/>
          </a:p>
          <a:p>
            <a:pPr marL="342900" indent="-342900" algn="l">
              <a:lnSpc>
                <a:spcPts val="2400"/>
              </a:lnSpc>
              <a:buSzPct val="100000"/>
              <a:buChar char="•"/>
            </a:pPr>
            <a:r>
              <a:rPr lang="en-US" sz="1600" dirty="0">
                <a:solidFill>
                  <a:srgbClr val="E0D6DE"/>
                </a:solidFill>
                <a:latin typeface="Noto Sans TC" pitchFamily="34" charset="0"/>
                <a:ea typeface="Noto Sans TC" pitchFamily="34" charset="-122"/>
                <a:cs typeface="Noto Sans TC" pitchFamily="34" charset="-120"/>
              </a:rPr>
              <a:t>Increased maintenance overhead and complexity</a:t>
            </a:r>
            <a:endParaRPr lang="en-US" sz="1600" dirty="0"/>
          </a:p>
          <a:p>
            <a:pPr marL="342900" indent="-342900" algn="l">
              <a:lnSpc>
                <a:spcPts val="2400"/>
              </a:lnSpc>
              <a:buSzPct val="100000"/>
              <a:buChar char="•"/>
            </a:pPr>
            <a:r>
              <a:rPr lang="en-US" sz="1600" dirty="0">
                <a:solidFill>
                  <a:srgbClr val="E0D6DE"/>
                </a:solidFill>
                <a:latin typeface="Noto Sans TC" pitchFamily="34" charset="0"/>
                <a:ea typeface="Noto Sans TC" pitchFamily="34" charset="-122"/>
                <a:cs typeface="Noto Sans TC" pitchFamily="34" charset="-120"/>
              </a:rPr>
              <a:t>Higher development costs and slower time-to-market</a:t>
            </a:r>
            <a:endParaRPr lang="en-US" sz="1600" dirty="0"/>
          </a:p>
        </p:txBody>
      </p:sp>
      <p:sp>
        <p:nvSpPr>
          <p:cNvPr id="9" name="Shape 6"/>
          <p:cNvSpPr/>
          <p:nvPr/>
        </p:nvSpPr>
        <p:spPr>
          <a:xfrm>
            <a:off x="793790" y="3906083"/>
            <a:ext cx="22860" cy="1847374"/>
          </a:xfrm>
          <a:prstGeom prst="rect">
            <a:avLst/>
          </a:prstGeom>
          <a:solidFill>
            <a:srgbClr val="97B8FF"/>
          </a:solidFill>
          <a:ln/>
        </p:spPr>
      </p:sp>
      <p:sp>
        <p:nvSpPr>
          <p:cNvPr id="10" name="Text 7"/>
          <p:cNvSpPr/>
          <p:nvPr/>
        </p:nvSpPr>
        <p:spPr>
          <a:xfrm>
            <a:off x="793790" y="5831634"/>
            <a:ext cx="7556421" cy="1551384"/>
          </a:xfrm>
          <a:prstGeom prst="rect">
            <a:avLst/>
          </a:prstGeom>
          <a:noFill/>
          <a:ln/>
        </p:spPr>
        <p:txBody>
          <a:bodyPr wrap="square" lIns="0" tIns="0" rIns="0" bIns="0" rtlCol="0" anchor="t"/>
          <a:lstStyle/>
          <a:p>
            <a:pPr marL="0" indent="0" algn="l">
              <a:lnSpc>
                <a:spcPts val="2400"/>
              </a:lnSpc>
              <a:buNone/>
            </a:pPr>
            <a:r>
              <a:rPr lang="en-US" sz="1600" dirty="0">
                <a:solidFill>
                  <a:srgbClr val="E0D6DE"/>
                </a:solidFill>
                <a:latin typeface="Noto Sans TC" pitchFamily="34" charset="0"/>
                <a:ea typeface="Noto Sans TC" pitchFamily="34" charset="-122"/>
                <a:cs typeface="Noto Sans TC" pitchFamily="34" charset="-120"/>
              </a:rPr>
              <a:t>This thesis addresses these issues by proposing a novel solution: a </a:t>
            </a:r>
            <a:r>
              <a:rPr lang="en-US" sz="1600" dirty="0">
                <a:solidFill>
                  <a:srgbClr val="97B8FF"/>
                </a:solidFill>
                <a:latin typeface="Noto Sans TC" pitchFamily="34" charset="0"/>
                <a:ea typeface="Noto Sans TC" pitchFamily="34" charset="-122"/>
                <a:cs typeface="Noto Sans TC" pitchFamily="34" charset="-120"/>
              </a:rPr>
              <a:t>single, flexible application shell</a:t>
            </a:r>
            <a:r>
              <a:rPr lang="en-US" sz="1600" dirty="0">
                <a:solidFill>
                  <a:srgbClr val="E0D6DE"/>
                </a:solidFill>
                <a:latin typeface="Noto Sans TC" pitchFamily="34" charset="0"/>
                <a:ea typeface="Noto Sans TC" pitchFamily="34" charset="-122"/>
                <a:cs typeface="Noto Sans TC" pitchFamily="34" charset="-120"/>
              </a:rPr>
              <a:t> capable of dynamically adapting its structure and functionality based on external configuration. This paradigm shift eliminates the need for redundant codebases, streamlining development and enhancing scalability.</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15089" y="887611"/>
            <a:ext cx="1036439" cy="346829"/>
          </a:xfrm>
          <a:prstGeom prst="roundRect">
            <a:avLst>
              <a:gd name="adj" fmla="val 6716"/>
            </a:avLst>
          </a:prstGeom>
          <a:solidFill>
            <a:srgbClr val="00184D"/>
          </a:solidFill>
          <a:ln/>
        </p:spPr>
      </p:sp>
      <p:sp>
        <p:nvSpPr>
          <p:cNvPr id="3" name="Text 1"/>
          <p:cNvSpPr/>
          <p:nvPr/>
        </p:nvSpPr>
        <p:spPr>
          <a:xfrm>
            <a:off x="831533" y="945833"/>
            <a:ext cx="803553" cy="230386"/>
          </a:xfrm>
          <a:prstGeom prst="rect">
            <a:avLst/>
          </a:prstGeom>
          <a:noFill/>
          <a:ln/>
        </p:spPr>
        <p:txBody>
          <a:bodyPr wrap="none" lIns="0" tIns="0" rIns="0" bIns="0" rtlCol="0" anchor="t"/>
          <a:lstStyle/>
          <a:p>
            <a:pPr marL="0" indent="0" algn="l">
              <a:lnSpc>
                <a:spcPts val="1800"/>
              </a:lnSpc>
              <a:buNone/>
            </a:pPr>
            <a:r>
              <a:rPr lang="en-US" sz="1200" dirty="0">
                <a:solidFill>
                  <a:srgbClr val="E0D6DE"/>
                </a:solidFill>
                <a:latin typeface="Noto Sans TC" pitchFamily="34" charset="0"/>
                <a:ea typeface="Noto Sans TC" pitchFamily="34" charset="-122"/>
                <a:cs typeface="Noto Sans TC" pitchFamily="34" charset="-120"/>
              </a:rPr>
              <a:t>CHAPTER 1</a:t>
            </a:r>
            <a:endParaRPr lang="en-US" sz="1200" dirty="0"/>
          </a:p>
        </p:txBody>
      </p:sp>
      <p:sp>
        <p:nvSpPr>
          <p:cNvPr id="4" name="Text 2"/>
          <p:cNvSpPr/>
          <p:nvPr/>
        </p:nvSpPr>
        <p:spPr>
          <a:xfrm>
            <a:off x="715089" y="1300877"/>
            <a:ext cx="8587383" cy="485180"/>
          </a:xfrm>
          <a:prstGeom prst="rect">
            <a:avLst/>
          </a:prstGeom>
          <a:noFill/>
          <a:ln/>
        </p:spPr>
        <p:txBody>
          <a:bodyPr wrap="none" lIns="0" tIns="0" rIns="0" bIns="0" rtlCol="0" anchor="t"/>
          <a:lstStyle/>
          <a:p>
            <a:pPr marL="0" indent="0" algn="l">
              <a:lnSpc>
                <a:spcPts val="3800"/>
              </a:lnSpc>
              <a:buNone/>
            </a:pPr>
            <a:r>
              <a:rPr lang="en-US" sz="3050" dirty="0">
                <a:solidFill>
                  <a:srgbClr val="97B8FF"/>
                </a:solidFill>
                <a:latin typeface="+mj-lt"/>
                <a:ea typeface="Sora Medium" pitchFamily="34" charset="-122"/>
                <a:cs typeface="Sora Medium" pitchFamily="34" charset="-120"/>
              </a:rPr>
              <a:t>Introduction: Objectives and Project Scope</a:t>
            </a:r>
            <a:endParaRPr lang="en-US" sz="3050" dirty="0">
              <a:latin typeface="+mj-lt"/>
            </a:endParaRPr>
          </a:p>
        </p:txBody>
      </p:sp>
      <p:sp>
        <p:nvSpPr>
          <p:cNvPr id="5" name="Text 3"/>
          <p:cNvSpPr/>
          <p:nvPr/>
        </p:nvSpPr>
        <p:spPr>
          <a:xfrm>
            <a:off x="715089" y="2201228"/>
            <a:ext cx="2426137" cy="303252"/>
          </a:xfrm>
          <a:prstGeom prst="rect">
            <a:avLst/>
          </a:prstGeom>
          <a:noFill/>
          <a:ln/>
        </p:spPr>
        <p:txBody>
          <a:bodyPr wrap="none" lIns="0" tIns="0" rIns="0" bIns="0" rtlCol="0" anchor="t"/>
          <a:lstStyle/>
          <a:p>
            <a:pPr marL="0" indent="0" algn="l">
              <a:lnSpc>
                <a:spcPts val="2350"/>
              </a:lnSpc>
              <a:buNone/>
            </a:pPr>
            <a:r>
              <a:rPr lang="en-US" sz="1900" dirty="0">
                <a:solidFill>
                  <a:srgbClr val="97B8FF"/>
                </a:solidFill>
                <a:latin typeface="+mj-lt"/>
                <a:ea typeface="Sora Medium" pitchFamily="34" charset="-122"/>
                <a:cs typeface="Sora Medium" pitchFamily="34" charset="-120"/>
              </a:rPr>
              <a:t>Main Objective</a:t>
            </a:r>
            <a:endParaRPr lang="en-US" sz="1900" dirty="0">
              <a:latin typeface="+mj-lt"/>
            </a:endParaRPr>
          </a:p>
        </p:txBody>
      </p:sp>
      <p:sp>
        <p:nvSpPr>
          <p:cNvPr id="6" name="Text 4"/>
          <p:cNvSpPr/>
          <p:nvPr/>
        </p:nvSpPr>
        <p:spPr>
          <a:xfrm>
            <a:off x="715089" y="2670572"/>
            <a:ext cx="7730728" cy="1152049"/>
          </a:xfrm>
          <a:prstGeom prst="rect">
            <a:avLst/>
          </a:prstGeom>
          <a:noFill/>
          <a:ln/>
        </p:spPr>
        <p:txBody>
          <a:bodyPr wrap="square" lIns="0" tIns="0" rIns="0" bIns="0" rtlCol="0" anchor="t"/>
          <a:lstStyle/>
          <a:p>
            <a:pPr marL="0" indent="0" algn="l">
              <a:lnSpc>
                <a:spcPts val="2250"/>
              </a:lnSpc>
              <a:buNone/>
            </a:pPr>
            <a:r>
              <a:rPr lang="en-US" sz="1500" dirty="0">
                <a:solidFill>
                  <a:srgbClr val="E0D6DE"/>
                </a:solidFill>
                <a:latin typeface="Noto Sans TC" pitchFamily="34" charset="0"/>
                <a:ea typeface="Noto Sans TC" pitchFamily="34" charset="-122"/>
                <a:cs typeface="Noto Sans TC" pitchFamily="34" charset="-120"/>
              </a:rPr>
              <a:t>To design and implement a </a:t>
            </a:r>
            <a:r>
              <a:rPr lang="en-US" sz="1500" dirty="0">
                <a:solidFill>
                  <a:srgbClr val="97B8FF"/>
                </a:solidFill>
                <a:latin typeface="Noto Sans TC" pitchFamily="34" charset="0"/>
                <a:ea typeface="Noto Sans TC" pitchFamily="34" charset="-122"/>
                <a:cs typeface="Noto Sans TC" pitchFamily="34" charset="-120"/>
              </a:rPr>
              <a:t>modular mobile application shell</a:t>
            </a:r>
            <a:r>
              <a:rPr lang="en-US" sz="1500" dirty="0">
                <a:solidFill>
                  <a:srgbClr val="E0D6DE"/>
                </a:solidFill>
                <a:latin typeface="Noto Sans TC" pitchFamily="34" charset="0"/>
                <a:ea typeface="Noto Sans TC" pitchFamily="34" charset="-122"/>
                <a:cs typeface="Noto Sans TC" pitchFamily="34" charset="-120"/>
              </a:rPr>
              <a:t> that dynamically adapts its user interface and logic based on external configuration files. This innovation enables the rapid creation of customizable applications without requiring a rebuild of the core codebase for each new application type.</a:t>
            </a:r>
            <a:endParaRPr lang="en-US" sz="1500" dirty="0"/>
          </a:p>
        </p:txBody>
      </p:sp>
      <p:sp>
        <p:nvSpPr>
          <p:cNvPr id="7" name="Text 5"/>
          <p:cNvSpPr/>
          <p:nvPr/>
        </p:nvSpPr>
        <p:spPr>
          <a:xfrm>
            <a:off x="715089" y="3988713"/>
            <a:ext cx="2426137" cy="303252"/>
          </a:xfrm>
          <a:prstGeom prst="rect">
            <a:avLst/>
          </a:prstGeom>
          <a:noFill/>
          <a:ln/>
        </p:spPr>
        <p:txBody>
          <a:bodyPr wrap="none" lIns="0" tIns="0" rIns="0" bIns="0" rtlCol="0" anchor="t"/>
          <a:lstStyle/>
          <a:p>
            <a:pPr marL="0" indent="0" algn="l">
              <a:lnSpc>
                <a:spcPts val="2350"/>
              </a:lnSpc>
              <a:buNone/>
            </a:pPr>
            <a:r>
              <a:rPr lang="en-US" sz="1900" dirty="0">
                <a:solidFill>
                  <a:srgbClr val="97B8FF"/>
                </a:solidFill>
                <a:latin typeface="+mj-lt"/>
                <a:ea typeface="Sora Medium" pitchFamily="34" charset="-122"/>
                <a:cs typeface="Sora Medium" pitchFamily="34" charset="-120"/>
              </a:rPr>
              <a:t>Project Scope</a:t>
            </a:r>
            <a:endParaRPr lang="en-US" sz="1900" dirty="0">
              <a:latin typeface="+mj-lt"/>
            </a:endParaRPr>
          </a:p>
        </p:txBody>
      </p:sp>
      <p:sp>
        <p:nvSpPr>
          <p:cNvPr id="8" name="Text 6"/>
          <p:cNvSpPr/>
          <p:nvPr/>
        </p:nvSpPr>
        <p:spPr>
          <a:xfrm>
            <a:off x="715089" y="4458057"/>
            <a:ext cx="7730728" cy="288012"/>
          </a:xfrm>
          <a:prstGeom prst="rect">
            <a:avLst/>
          </a:prstGeom>
          <a:noFill/>
          <a:ln/>
        </p:spPr>
        <p:txBody>
          <a:bodyPr wrap="none" lIns="0" tIns="0" rIns="0" bIns="0" rtlCol="0" anchor="t"/>
          <a:lstStyle/>
          <a:p>
            <a:pPr marL="0" indent="0" algn="l">
              <a:lnSpc>
                <a:spcPts val="2250"/>
              </a:lnSpc>
              <a:buNone/>
            </a:pPr>
            <a:r>
              <a:rPr lang="en-US" sz="1500" dirty="0">
                <a:solidFill>
                  <a:srgbClr val="E0D6DE"/>
                </a:solidFill>
                <a:latin typeface="Noto Sans TC" pitchFamily="34" charset="0"/>
                <a:ea typeface="Noto Sans TC" pitchFamily="34" charset="-122"/>
                <a:cs typeface="Noto Sans TC" pitchFamily="34" charset="-120"/>
              </a:rPr>
              <a:t>The system supports three distinct application types:</a:t>
            </a:r>
            <a:endParaRPr lang="en-US" sz="1500" dirty="0"/>
          </a:p>
        </p:txBody>
      </p:sp>
      <p:sp>
        <p:nvSpPr>
          <p:cNvPr id="9" name="Text 7"/>
          <p:cNvSpPr/>
          <p:nvPr/>
        </p:nvSpPr>
        <p:spPr>
          <a:xfrm>
            <a:off x="715089" y="4895493"/>
            <a:ext cx="7730728" cy="864465"/>
          </a:xfrm>
          <a:prstGeom prst="rect">
            <a:avLst/>
          </a:prstGeom>
          <a:noFill/>
          <a:ln/>
        </p:spPr>
        <p:txBody>
          <a:bodyPr wrap="square" lIns="0" tIns="0" rIns="0" bIns="0" rtlCol="0" anchor="t"/>
          <a:lstStyle/>
          <a:p>
            <a:pPr marL="342900" indent="-342900" algn="l">
              <a:lnSpc>
                <a:spcPts val="2250"/>
              </a:lnSpc>
              <a:buSzPct val="100000"/>
              <a:buChar char="•"/>
            </a:pPr>
            <a:r>
              <a:rPr lang="en-US" sz="1500" dirty="0">
                <a:solidFill>
                  <a:srgbClr val="E0D6DE"/>
                </a:solidFill>
                <a:latin typeface="Noto Sans TC" pitchFamily="34" charset="0"/>
                <a:ea typeface="Noto Sans TC" pitchFamily="34" charset="-122"/>
                <a:cs typeface="Noto Sans TC" pitchFamily="34" charset="-120"/>
              </a:rPr>
              <a:t>A dynamic news feed platform</a:t>
            </a:r>
            <a:endParaRPr lang="en-US" sz="1500" dirty="0"/>
          </a:p>
          <a:p>
            <a:pPr marL="342900" indent="-342900" algn="l">
              <a:lnSpc>
                <a:spcPts val="2250"/>
              </a:lnSpc>
              <a:buSzPct val="100000"/>
              <a:buChar char="•"/>
            </a:pPr>
            <a:r>
              <a:rPr lang="en-US" sz="1500" dirty="0">
                <a:solidFill>
                  <a:srgbClr val="E0D6DE"/>
                </a:solidFill>
                <a:latin typeface="Noto Sans TC" pitchFamily="34" charset="0"/>
                <a:ea typeface="Noto Sans TC" pitchFamily="34" charset="-122"/>
                <a:cs typeface="Noto Sans TC" pitchFamily="34" charset="-120"/>
              </a:rPr>
              <a:t>A configurable e-commerce storefront</a:t>
            </a:r>
            <a:endParaRPr lang="en-US" sz="1500" dirty="0"/>
          </a:p>
          <a:p>
            <a:pPr marL="342900" indent="-342900" algn="l">
              <a:lnSpc>
                <a:spcPts val="2250"/>
              </a:lnSpc>
              <a:buSzPct val="100000"/>
              <a:buChar char="•"/>
            </a:pPr>
            <a:r>
              <a:rPr lang="en-US" sz="1500" dirty="0">
                <a:solidFill>
                  <a:srgbClr val="E0D6DE"/>
                </a:solidFill>
                <a:latin typeface="Noto Sans TC" pitchFamily="34" charset="0"/>
                <a:ea typeface="Noto Sans TC" pitchFamily="34" charset="-122"/>
                <a:cs typeface="Noto Sans TC" pitchFamily="34" charset="-120"/>
              </a:rPr>
              <a:t>A personalized learning management system</a:t>
            </a:r>
            <a:endParaRPr lang="en-US" sz="1500" dirty="0"/>
          </a:p>
        </p:txBody>
      </p:sp>
      <p:sp>
        <p:nvSpPr>
          <p:cNvPr id="10" name="Text 8"/>
          <p:cNvSpPr/>
          <p:nvPr/>
        </p:nvSpPr>
        <p:spPr>
          <a:xfrm>
            <a:off x="715089" y="5909381"/>
            <a:ext cx="7730728" cy="1167289"/>
          </a:xfrm>
          <a:prstGeom prst="rect">
            <a:avLst/>
          </a:prstGeom>
          <a:noFill/>
          <a:ln/>
        </p:spPr>
        <p:txBody>
          <a:bodyPr wrap="square" lIns="0" tIns="0" rIns="0" bIns="0" rtlCol="0" anchor="t"/>
          <a:lstStyle/>
          <a:p>
            <a:pPr marL="0" indent="0" algn="l">
              <a:lnSpc>
                <a:spcPts val="2250"/>
              </a:lnSpc>
              <a:buNone/>
            </a:pPr>
            <a:r>
              <a:rPr lang="en-US" sz="1500" dirty="0">
                <a:solidFill>
                  <a:srgbClr val="E0D6DE"/>
                </a:solidFill>
                <a:latin typeface="Noto Sans TC" pitchFamily="34" charset="0"/>
                <a:ea typeface="Noto Sans TC" pitchFamily="34" charset="-122"/>
                <a:cs typeface="Noto Sans TC" pitchFamily="34" charset="-120"/>
              </a:rPr>
              <a:t>It incorporates advanced </a:t>
            </a:r>
            <a:r>
              <a:rPr lang="en-US" sz="1500" dirty="0">
                <a:solidFill>
                  <a:srgbClr val="97B8FF"/>
                </a:solidFill>
                <a:latin typeface="Noto Sans TC" pitchFamily="34" charset="0"/>
                <a:ea typeface="Noto Sans TC" pitchFamily="34" charset="-122"/>
                <a:cs typeface="Noto Sans TC" pitchFamily="34" charset="-120"/>
              </a:rPr>
              <a:t>personalization features</a:t>
            </a:r>
            <a:r>
              <a:rPr lang="en-US" sz="1500" dirty="0">
                <a:solidFill>
                  <a:srgbClr val="E0D6DE"/>
                </a:solidFill>
                <a:latin typeface="Noto Sans TC" pitchFamily="34" charset="0"/>
                <a:ea typeface="Noto Sans TC" pitchFamily="34" charset="-122"/>
                <a:cs typeface="Noto Sans TC" pitchFamily="34" charset="-120"/>
              </a:rPr>
              <a:t> that learn from user behavior to tailor content. The project leverages </a:t>
            </a:r>
            <a:r>
              <a:rPr lang="en-US" sz="1500" dirty="0">
                <a:solidFill>
                  <a:srgbClr val="E0D6DE"/>
                </a:solidFill>
                <a:highlight>
                  <a:srgbClr val="141419"/>
                </a:highlight>
                <a:latin typeface="Consolas" pitchFamily="34" charset="0"/>
                <a:ea typeface="Consolas" pitchFamily="34" charset="-122"/>
                <a:cs typeface="Consolas" pitchFamily="34" charset="-120"/>
              </a:rPr>
              <a:t>Flutter</a:t>
            </a:r>
            <a:r>
              <a:rPr lang="en-US" sz="1500" dirty="0">
                <a:solidFill>
                  <a:srgbClr val="E0D6DE"/>
                </a:solidFill>
                <a:latin typeface="Noto Sans TC" pitchFamily="34" charset="0"/>
                <a:ea typeface="Noto Sans TC" pitchFamily="34" charset="-122"/>
                <a:cs typeface="Noto Sans TC" pitchFamily="34" charset="-120"/>
              </a:rPr>
              <a:t> for cross-platform compatibility (Android and iOS) and adheres to a development cycle, structured into six agile phases.</a:t>
            </a:r>
            <a:endParaRPr lang="en-US" sz="1500" dirty="0"/>
          </a:p>
        </p:txBody>
      </p:sp>
      <p:pic>
        <p:nvPicPr>
          <p:cNvPr id="11" name="Image 0" descr="preencoded.png"/>
          <p:cNvPicPr>
            <a:picLocks noChangeAspect="1"/>
          </p:cNvPicPr>
          <p:nvPr/>
        </p:nvPicPr>
        <p:blipFill>
          <a:blip r:embed="rId3"/>
          <a:stretch>
            <a:fillRect/>
          </a:stretch>
        </p:blipFill>
        <p:spPr>
          <a:xfrm>
            <a:off x="8926830" y="2221944"/>
            <a:ext cx="4746069" cy="47460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865108"/>
            <a:ext cx="1029772" cy="343614"/>
          </a:xfrm>
          <a:prstGeom prst="roundRect">
            <a:avLst>
              <a:gd name="adj" fmla="val 6733"/>
            </a:avLst>
          </a:prstGeom>
          <a:solidFill>
            <a:srgbClr val="00184D"/>
          </a:solidFill>
          <a:ln/>
        </p:spPr>
      </p:sp>
      <p:sp>
        <p:nvSpPr>
          <p:cNvPr id="3" name="Text 1"/>
          <p:cNvSpPr/>
          <p:nvPr/>
        </p:nvSpPr>
        <p:spPr>
          <a:xfrm>
            <a:off x="909399" y="922853"/>
            <a:ext cx="798552" cy="228124"/>
          </a:xfrm>
          <a:prstGeom prst="rect">
            <a:avLst/>
          </a:prstGeom>
          <a:noFill/>
          <a:ln/>
        </p:spPr>
        <p:txBody>
          <a:bodyPr wrap="none" lIns="0" tIns="0" rIns="0" bIns="0" rtlCol="0" anchor="t"/>
          <a:lstStyle/>
          <a:p>
            <a:pPr marL="0" indent="0" algn="l">
              <a:lnSpc>
                <a:spcPts val="1750"/>
              </a:lnSpc>
              <a:buNone/>
            </a:pPr>
            <a:r>
              <a:rPr lang="en-US" sz="1200" dirty="0">
                <a:solidFill>
                  <a:srgbClr val="E0D6DE"/>
                </a:solidFill>
                <a:latin typeface="Noto Sans TC" pitchFamily="34" charset="0"/>
                <a:ea typeface="Noto Sans TC" pitchFamily="34" charset="-122"/>
                <a:cs typeface="Noto Sans TC" pitchFamily="34" charset="-120"/>
              </a:rPr>
              <a:t>CHAPTER 2</a:t>
            </a:r>
            <a:endParaRPr lang="en-US" sz="1200" dirty="0"/>
          </a:p>
        </p:txBody>
      </p:sp>
      <p:sp>
        <p:nvSpPr>
          <p:cNvPr id="4" name="Text 2"/>
          <p:cNvSpPr/>
          <p:nvPr/>
        </p:nvSpPr>
        <p:spPr>
          <a:xfrm>
            <a:off x="793790" y="1274207"/>
            <a:ext cx="8691324" cy="481965"/>
          </a:xfrm>
          <a:prstGeom prst="rect">
            <a:avLst/>
          </a:prstGeom>
          <a:noFill/>
          <a:ln/>
        </p:spPr>
        <p:txBody>
          <a:bodyPr wrap="none" lIns="0" tIns="0" rIns="0" bIns="0" rtlCol="0" anchor="t"/>
          <a:lstStyle/>
          <a:p>
            <a:pPr marL="0" indent="0" algn="l">
              <a:lnSpc>
                <a:spcPts val="3750"/>
              </a:lnSpc>
              <a:buNone/>
            </a:pPr>
            <a:r>
              <a:rPr lang="en-US" sz="3000" dirty="0">
                <a:solidFill>
                  <a:srgbClr val="97B8FF"/>
                </a:solidFill>
                <a:latin typeface="+mj-lt"/>
                <a:ea typeface="Sora Medium" pitchFamily="34" charset="-122"/>
                <a:cs typeface="Sora Medium" pitchFamily="34" charset="-120"/>
              </a:rPr>
              <a:t>Literature Review: Mobile App Architectures</a:t>
            </a:r>
            <a:endParaRPr lang="en-US" sz="3000" dirty="0">
              <a:latin typeface="+mj-lt"/>
            </a:endParaRPr>
          </a:p>
        </p:txBody>
      </p:sp>
      <p:pic>
        <p:nvPicPr>
          <p:cNvPr id="5" name="Image 0" descr="preencoded.png"/>
          <p:cNvPicPr>
            <a:picLocks noChangeAspect="1"/>
          </p:cNvPicPr>
          <p:nvPr/>
        </p:nvPicPr>
        <p:blipFill>
          <a:blip r:embed="rId3"/>
          <a:stretch>
            <a:fillRect/>
          </a:stretch>
        </p:blipFill>
        <p:spPr>
          <a:xfrm>
            <a:off x="793790" y="2001917"/>
            <a:ext cx="2577108" cy="2577108"/>
          </a:xfrm>
          <a:prstGeom prst="rect">
            <a:avLst/>
          </a:prstGeom>
        </p:spPr>
      </p:pic>
      <p:sp>
        <p:nvSpPr>
          <p:cNvPr id="6" name="Text 3"/>
          <p:cNvSpPr/>
          <p:nvPr/>
        </p:nvSpPr>
        <p:spPr>
          <a:xfrm>
            <a:off x="793790" y="4783812"/>
            <a:ext cx="3046690"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mj-lt"/>
                <a:ea typeface="Sora Medium" pitchFamily="34" charset="-122"/>
                <a:cs typeface="Sora Medium" pitchFamily="34" charset="-120"/>
              </a:rPr>
              <a:t>Traditional Development</a:t>
            </a:r>
            <a:endParaRPr lang="en-US" sz="1850" dirty="0">
              <a:latin typeface="+mj-lt"/>
            </a:endParaRPr>
          </a:p>
        </p:txBody>
      </p:sp>
      <p:sp>
        <p:nvSpPr>
          <p:cNvPr id="7" name="Text 4"/>
          <p:cNvSpPr/>
          <p:nvPr/>
        </p:nvSpPr>
        <p:spPr>
          <a:xfrm>
            <a:off x="793790" y="5183267"/>
            <a:ext cx="4211003" cy="1426369"/>
          </a:xfrm>
          <a:prstGeom prst="rect">
            <a:avLst/>
          </a:prstGeom>
          <a:noFill/>
          <a:ln/>
        </p:spPr>
        <p:txBody>
          <a:bodyPr wrap="squar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Demands separate codebases for each distinct application, leading to significant code duplication, increased development time, and higher maintenance costs. This creates inefficiency and slows innovation.</a:t>
            </a:r>
            <a:endParaRPr lang="en-US" sz="1500" dirty="0"/>
          </a:p>
        </p:txBody>
      </p:sp>
      <p:pic>
        <p:nvPicPr>
          <p:cNvPr id="8" name="Image 1" descr="preencoded.png"/>
          <p:cNvPicPr>
            <a:picLocks noChangeAspect="1"/>
          </p:cNvPicPr>
          <p:nvPr/>
        </p:nvPicPr>
        <p:blipFill>
          <a:blip r:embed="rId4"/>
          <a:stretch>
            <a:fillRect/>
          </a:stretch>
        </p:blipFill>
        <p:spPr>
          <a:xfrm>
            <a:off x="5209580" y="2001917"/>
            <a:ext cx="2577108" cy="2577108"/>
          </a:xfrm>
          <a:prstGeom prst="rect">
            <a:avLst/>
          </a:prstGeom>
        </p:spPr>
      </p:pic>
      <p:sp>
        <p:nvSpPr>
          <p:cNvPr id="9" name="Text 5"/>
          <p:cNvSpPr/>
          <p:nvPr/>
        </p:nvSpPr>
        <p:spPr>
          <a:xfrm>
            <a:off x="5209580" y="4783812"/>
            <a:ext cx="3446264"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mj-lt"/>
                <a:ea typeface="Sora Medium" pitchFamily="34" charset="-122"/>
                <a:cs typeface="Sora Medium" pitchFamily="34" charset="-120"/>
              </a:rPr>
              <a:t>Cross-Platform Frameworks</a:t>
            </a:r>
            <a:endParaRPr lang="en-US" sz="1850" dirty="0">
              <a:latin typeface="+mj-lt"/>
            </a:endParaRPr>
          </a:p>
        </p:txBody>
      </p:sp>
      <p:sp>
        <p:nvSpPr>
          <p:cNvPr id="10" name="Text 6"/>
          <p:cNvSpPr/>
          <p:nvPr/>
        </p:nvSpPr>
        <p:spPr>
          <a:xfrm>
            <a:off x="5209580" y="5183267"/>
            <a:ext cx="4211122" cy="1433989"/>
          </a:xfrm>
          <a:prstGeom prst="rect">
            <a:avLst/>
          </a:prstGeom>
          <a:noFill/>
          <a:ln/>
        </p:spPr>
        <p:txBody>
          <a:bodyPr wrap="squar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Tools like </a:t>
            </a:r>
            <a:r>
              <a:rPr lang="en-US" sz="1500" dirty="0">
                <a:solidFill>
                  <a:srgbClr val="E0D6DE"/>
                </a:solidFill>
                <a:highlight>
                  <a:srgbClr val="141419"/>
                </a:highlight>
                <a:latin typeface="Consolas" pitchFamily="34" charset="0"/>
                <a:ea typeface="Consolas" pitchFamily="34" charset="-122"/>
                <a:cs typeface="Consolas" pitchFamily="34" charset="-120"/>
              </a:rPr>
              <a:t>Flutter</a:t>
            </a:r>
            <a:r>
              <a:rPr lang="en-US" sz="1500" dirty="0">
                <a:solidFill>
                  <a:srgbClr val="E0D6DE"/>
                </a:solidFill>
                <a:latin typeface="Noto Sans TC" pitchFamily="34" charset="0"/>
                <a:ea typeface="Noto Sans TC" pitchFamily="34" charset="-122"/>
                <a:cs typeface="Noto Sans TC" pitchFamily="34" charset="-120"/>
              </a:rPr>
              <a:t> enable a single codebase for multiple platforms (iOS, Android). While efficient for platform portability, they still typically require separate projects for different functional application types.</a:t>
            </a:r>
            <a:endParaRPr lang="en-US" sz="1500" dirty="0"/>
          </a:p>
        </p:txBody>
      </p:sp>
      <p:pic>
        <p:nvPicPr>
          <p:cNvPr id="11" name="Image 2" descr="preencoded.png"/>
          <p:cNvPicPr>
            <a:picLocks noChangeAspect="1"/>
          </p:cNvPicPr>
          <p:nvPr/>
        </p:nvPicPr>
        <p:blipFill>
          <a:blip r:embed="rId5"/>
          <a:stretch>
            <a:fillRect/>
          </a:stretch>
        </p:blipFill>
        <p:spPr>
          <a:xfrm>
            <a:off x="9625489" y="2001917"/>
            <a:ext cx="2577108" cy="2577108"/>
          </a:xfrm>
          <a:prstGeom prst="rect">
            <a:avLst/>
          </a:prstGeom>
        </p:spPr>
      </p:pic>
      <p:sp>
        <p:nvSpPr>
          <p:cNvPr id="12" name="Text 7"/>
          <p:cNvSpPr/>
          <p:nvPr/>
        </p:nvSpPr>
        <p:spPr>
          <a:xfrm>
            <a:off x="9625489" y="4783812"/>
            <a:ext cx="3933111" cy="301228"/>
          </a:xfrm>
          <a:prstGeom prst="rect">
            <a:avLst/>
          </a:prstGeom>
          <a:noFill/>
          <a:ln/>
        </p:spPr>
        <p:txBody>
          <a:bodyPr wrap="none" lIns="0" tIns="0" rIns="0" bIns="0" rtlCol="0" anchor="t"/>
          <a:lstStyle/>
          <a:p>
            <a:pPr marL="0" indent="0" algn="l">
              <a:lnSpc>
                <a:spcPts val="2350"/>
              </a:lnSpc>
              <a:buNone/>
            </a:pPr>
            <a:r>
              <a:rPr lang="en-US" sz="1850" dirty="0">
                <a:solidFill>
                  <a:srgbClr val="E0D6DE"/>
                </a:solidFill>
                <a:latin typeface="+mj-lt"/>
                <a:ea typeface="Sora Medium" pitchFamily="34" charset="-122"/>
                <a:cs typeface="Sora Medium" pitchFamily="34" charset="-120"/>
              </a:rPr>
              <a:t>Configuration-Driven Approach</a:t>
            </a:r>
            <a:endParaRPr lang="en-US" sz="1850" dirty="0">
              <a:latin typeface="+mj-lt"/>
            </a:endParaRPr>
          </a:p>
        </p:txBody>
      </p:sp>
      <p:sp>
        <p:nvSpPr>
          <p:cNvPr id="13" name="Text 8"/>
          <p:cNvSpPr/>
          <p:nvPr/>
        </p:nvSpPr>
        <p:spPr>
          <a:xfrm>
            <a:off x="9625489" y="5183267"/>
            <a:ext cx="4211003" cy="1711642"/>
          </a:xfrm>
          <a:prstGeom prst="rect">
            <a:avLst/>
          </a:prstGeom>
          <a:noFill/>
          <a:ln/>
        </p:spPr>
        <p:txBody>
          <a:bodyPr wrap="squar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Common in web development, this method separates application structure and behavior through external configuration files (e.g., JSON). Its adoption in mobile development has been limited, representing a crucial opportunity for advancement.</a:t>
            </a:r>
            <a:endParaRPr lang="en-US" sz="1500" dirty="0"/>
          </a:p>
        </p:txBody>
      </p:sp>
      <p:sp>
        <p:nvSpPr>
          <p:cNvPr id="14" name="Text 9"/>
          <p:cNvSpPr/>
          <p:nvPr/>
        </p:nvSpPr>
        <p:spPr>
          <a:xfrm>
            <a:off x="793790" y="7079218"/>
            <a:ext cx="13042821" cy="285274"/>
          </a:xfrm>
          <a:prstGeom prst="rect">
            <a:avLst/>
          </a:prstGeom>
          <a:noFill/>
          <a:ln/>
        </p:spPr>
        <p:txBody>
          <a:bodyPr wrap="none" lIns="0" tIns="0" rIns="0" bIns="0" rtlCol="0" anchor="t"/>
          <a:lstStyle/>
          <a:p>
            <a:pPr marL="0" indent="0" algn="l">
              <a:lnSpc>
                <a:spcPts val="2200"/>
              </a:lnSpc>
              <a:buNone/>
            </a:pPr>
            <a:r>
              <a:rPr lang="en-US" sz="1500" dirty="0">
                <a:solidFill>
                  <a:srgbClr val="E0D6DE"/>
                </a:solidFill>
                <a:latin typeface="Noto Sans TC" pitchFamily="34" charset="0"/>
                <a:ea typeface="Noto Sans TC" pitchFamily="34" charset="-122"/>
                <a:cs typeface="Noto Sans TC" pitchFamily="34" charset="-120"/>
              </a:rPr>
              <a:t>Our proposed architecture aims to bridge this gap, bringing the power and flexibility of configuration-driven design to mobile applications.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847011"/>
            <a:ext cx="1090255" cy="370642"/>
          </a:xfrm>
          <a:prstGeom prst="roundRect">
            <a:avLst>
              <a:gd name="adj" fmla="val 6609"/>
            </a:avLst>
          </a:prstGeom>
          <a:solidFill>
            <a:srgbClr val="00184D"/>
          </a:solidFill>
          <a:ln/>
        </p:spPr>
      </p:sp>
      <p:sp>
        <p:nvSpPr>
          <p:cNvPr id="3" name="Text 1"/>
          <p:cNvSpPr/>
          <p:nvPr/>
        </p:nvSpPr>
        <p:spPr>
          <a:xfrm>
            <a:off x="916186" y="908209"/>
            <a:ext cx="845463" cy="248245"/>
          </a:xfrm>
          <a:prstGeom prst="rect">
            <a:avLst/>
          </a:prstGeom>
          <a:noFill/>
          <a:ln/>
        </p:spPr>
        <p:txBody>
          <a:bodyPr wrap="none" lIns="0" tIns="0" rIns="0" bIns="0" rtlCol="0" anchor="t"/>
          <a:lstStyle/>
          <a:p>
            <a:pPr marL="0" indent="0" algn="l">
              <a:lnSpc>
                <a:spcPts val="1950"/>
              </a:lnSpc>
              <a:buNone/>
            </a:pPr>
            <a:r>
              <a:rPr lang="en-US" sz="1250" dirty="0">
                <a:solidFill>
                  <a:srgbClr val="E0D6DE"/>
                </a:solidFill>
                <a:latin typeface="Noto Sans TC" pitchFamily="34" charset="0"/>
                <a:ea typeface="Noto Sans TC" pitchFamily="34" charset="-122"/>
                <a:cs typeface="Noto Sans TC" pitchFamily="34" charset="-120"/>
              </a:rPr>
              <a:t>CHAPTER 2</a:t>
            </a:r>
            <a:endParaRPr lang="en-US" sz="1250" dirty="0"/>
          </a:p>
        </p:txBody>
      </p:sp>
      <p:sp>
        <p:nvSpPr>
          <p:cNvPr id="4" name="Text 2"/>
          <p:cNvSpPr/>
          <p:nvPr/>
        </p:nvSpPr>
        <p:spPr>
          <a:xfrm>
            <a:off x="793790" y="1291114"/>
            <a:ext cx="13042821" cy="1020604"/>
          </a:xfrm>
          <a:prstGeom prst="rect">
            <a:avLst/>
          </a:prstGeom>
          <a:noFill/>
          <a:ln/>
        </p:spPr>
        <p:txBody>
          <a:bodyPr wrap="square" lIns="0" tIns="0" rIns="0" bIns="0" rtlCol="0" anchor="t"/>
          <a:lstStyle/>
          <a:p>
            <a:pPr marL="0" indent="0" algn="l">
              <a:lnSpc>
                <a:spcPts val="4000"/>
              </a:lnSpc>
              <a:buNone/>
            </a:pPr>
            <a:r>
              <a:rPr lang="en-US" sz="3200" dirty="0">
                <a:solidFill>
                  <a:srgbClr val="97B8FF"/>
                </a:solidFill>
                <a:latin typeface="+mj-lt"/>
                <a:ea typeface="Sora Medium" pitchFamily="34" charset="-122"/>
                <a:cs typeface="Sora Medium" pitchFamily="34" charset="-120"/>
              </a:rPr>
              <a:t>Literature Review: Data-Driven Design and Related Technologies</a:t>
            </a:r>
            <a:endParaRPr lang="en-US" sz="3200" dirty="0">
              <a:latin typeface="+mj-lt"/>
            </a:endParaRPr>
          </a:p>
        </p:txBody>
      </p:sp>
      <p:sp>
        <p:nvSpPr>
          <p:cNvPr id="5" name="Shape 3"/>
          <p:cNvSpPr/>
          <p:nvPr/>
        </p:nvSpPr>
        <p:spPr>
          <a:xfrm>
            <a:off x="646867" y="2587228"/>
            <a:ext cx="6566297" cy="4795361"/>
          </a:xfrm>
          <a:prstGeom prst="roundRect">
            <a:avLst>
              <a:gd name="adj" fmla="val 639"/>
            </a:avLst>
          </a:prstGeom>
          <a:solidFill>
            <a:srgbClr val="7AF0FF"/>
          </a:solidFill>
          <a:ln/>
        </p:spPr>
      </p:sp>
      <p:sp>
        <p:nvSpPr>
          <p:cNvPr id="6" name="Text 4"/>
          <p:cNvSpPr/>
          <p:nvPr/>
        </p:nvSpPr>
        <p:spPr>
          <a:xfrm>
            <a:off x="850940" y="2770942"/>
            <a:ext cx="3916085" cy="318849"/>
          </a:xfrm>
          <a:prstGeom prst="rect">
            <a:avLst/>
          </a:prstGeom>
          <a:noFill/>
          <a:ln/>
        </p:spPr>
        <p:txBody>
          <a:bodyPr wrap="none" lIns="0" tIns="0" rIns="0" bIns="0" rtlCol="0" anchor="t"/>
          <a:lstStyle/>
          <a:p>
            <a:pPr marL="0" indent="0" algn="l">
              <a:lnSpc>
                <a:spcPts val="2500"/>
              </a:lnSpc>
              <a:buNone/>
            </a:pPr>
            <a:r>
              <a:rPr lang="en-US" sz="2000" dirty="0">
                <a:solidFill>
                  <a:srgbClr val="000000"/>
                </a:solidFill>
                <a:latin typeface="+mj-lt"/>
                <a:ea typeface="Sora Medium" pitchFamily="34" charset="-122"/>
                <a:cs typeface="Sora Medium" pitchFamily="34" charset="-120"/>
              </a:rPr>
              <a:t>Data-Driven Design Principles</a:t>
            </a:r>
            <a:endParaRPr lang="en-US" sz="2000" dirty="0">
              <a:latin typeface="+mj-lt"/>
            </a:endParaRPr>
          </a:p>
        </p:txBody>
      </p:sp>
      <p:sp>
        <p:nvSpPr>
          <p:cNvPr id="7" name="Text 5"/>
          <p:cNvSpPr/>
          <p:nvPr/>
        </p:nvSpPr>
        <p:spPr>
          <a:xfrm>
            <a:off x="850940" y="3273504"/>
            <a:ext cx="6158151" cy="930831"/>
          </a:xfrm>
          <a:prstGeom prst="rect">
            <a:avLst/>
          </a:prstGeom>
          <a:noFill/>
          <a:ln/>
        </p:spPr>
        <p:txBody>
          <a:bodyPr wrap="square" lIns="0" tIns="0" rIns="0" bIns="0" rtlCol="0" anchor="t"/>
          <a:lstStyle/>
          <a:p>
            <a:pPr marL="0" indent="0" algn="l">
              <a:lnSpc>
                <a:spcPts val="2400"/>
              </a:lnSpc>
              <a:buNone/>
            </a:pPr>
            <a:r>
              <a:rPr lang="en-US" sz="1600" dirty="0">
                <a:solidFill>
                  <a:srgbClr val="000000"/>
                </a:solidFill>
                <a:latin typeface="Noto Sans TC" pitchFamily="34" charset="0"/>
                <a:ea typeface="Noto Sans TC" pitchFamily="34" charset="-122"/>
                <a:cs typeface="Noto Sans TC" pitchFamily="34" charset="-120"/>
              </a:rPr>
              <a:t>At its core, data-driven design leverages external configuration files (e.g., JSON, XML, YAML) to decouple an application's structure from its content and behavior. This allows for:</a:t>
            </a:r>
            <a:endParaRPr lang="en-US" sz="1600" dirty="0"/>
          </a:p>
        </p:txBody>
      </p:sp>
      <p:sp>
        <p:nvSpPr>
          <p:cNvPr id="8" name="Text 6"/>
          <p:cNvSpPr/>
          <p:nvPr/>
        </p:nvSpPr>
        <p:spPr>
          <a:xfrm>
            <a:off x="850940" y="4369594"/>
            <a:ext cx="6158151" cy="1861805"/>
          </a:xfrm>
          <a:prstGeom prst="rect">
            <a:avLst/>
          </a:prstGeom>
          <a:noFill/>
          <a:ln/>
        </p:spPr>
        <p:txBody>
          <a:bodyPr wrap="square" lIns="0" tIns="0" rIns="0" bIns="0" rtlCol="0" anchor="t"/>
          <a:lstStyle/>
          <a:p>
            <a:pPr marL="342900" indent="-342900" algn="l">
              <a:lnSpc>
                <a:spcPts val="2400"/>
              </a:lnSpc>
              <a:buSzPct val="100000"/>
              <a:buChar char="•"/>
            </a:pPr>
            <a:r>
              <a:rPr lang="en-US" sz="1600" dirty="0">
                <a:solidFill>
                  <a:srgbClr val="000000"/>
                </a:solidFill>
                <a:latin typeface="Noto Sans TC" pitchFamily="34" charset="0"/>
                <a:ea typeface="Noto Sans TC" pitchFamily="34" charset="-122"/>
                <a:cs typeface="Noto Sans TC" pitchFamily="34" charset="-120"/>
              </a:rPr>
              <a:t>Dynamic UI Generation: Widgets are constructed at runtime based on the configuration.</a:t>
            </a:r>
            <a:endParaRPr lang="en-US" sz="1600" dirty="0"/>
          </a:p>
          <a:p>
            <a:pPr marL="342900" indent="-342900" algn="l">
              <a:lnSpc>
                <a:spcPts val="2400"/>
              </a:lnSpc>
              <a:buSzPct val="100000"/>
              <a:buChar char="•"/>
            </a:pPr>
            <a:r>
              <a:rPr lang="en-US" sz="1600" dirty="0">
                <a:solidFill>
                  <a:srgbClr val="000000"/>
                </a:solidFill>
                <a:latin typeface="Noto Sans TC" pitchFamily="34" charset="0"/>
                <a:ea typeface="Noto Sans TC" pitchFamily="34" charset="-122"/>
                <a:cs typeface="Noto Sans TC" pitchFamily="34" charset="-120"/>
              </a:rPr>
              <a:t>Runtime Adaptability: The same codebase can render vastly different interfaces.</a:t>
            </a:r>
            <a:endParaRPr lang="en-US" sz="1600" dirty="0"/>
          </a:p>
          <a:p>
            <a:pPr marL="342900" indent="-342900" algn="l">
              <a:lnSpc>
                <a:spcPts val="2400"/>
              </a:lnSpc>
              <a:buSzPct val="100000"/>
              <a:buChar char="•"/>
            </a:pPr>
            <a:r>
              <a:rPr lang="en-US" sz="1600" dirty="0">
                <a:solidFill>
                  <a:srgbClr val="000000"/>
                </a:solidFill>
                <a:latin typeface="Noto Sans TC" pitchFamily="34" charset="0"/>
                <a:ea typeface="Noto Sans TC" pitchFamily="34" charset="-122"/>
                <a:cs typeface="Noto Sans TC" pitchFamily="34" charset="-120"/>
              </a:rPr>
              <a:t>Increased Flexibility: Rapid changes without code modifications or redeployments.</a:t>
            </a:r>
            <a:endParaRPr lang="en-US" sz="1600" dirty="0"/>
          </a:p>
        </p:txBody>
      </p:sp>
      <p:sp>
        <p:nvSpPr>
          <p:cNvPr id="9" name="Text 7"/>
          <p:cNvSpPr/>
          <p:nvPr/>
        </p:nvSpPr>
        <p:spPr>
          <a:xfrm>
            <a:off x="7571780" y="2770942"/>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97B8FF"/>
                </a:solidFill>
                <a:latin typeface="+mj-lt"/>
                <a:ea typeface="Sora Medium" pitchFamily="34" charset="-122"/>
                <a:cs typeface="Sora Medium" pitchFamily="34" charset="-120"/>
              </a:rPr>
              <a:t>Key Technologies</a:t>
            </a:r>
            <a:endParaRPr lang="en-US" sz="2000" dirty="0">
              <a:latin typeface="+mj-lt"/>
            </a:endParaRPr>
          </a:p>
        </p:txBody>
      </p:sp>
      <p:sp>
        <p:nvSpPr>
          <p:cNvPr id="10" name="Text 8"/>
          <p:cNvSpPr/>
          <p:nvPr/>
        </p:nvSpPr>
        <p:spPr>
          <a:xfrm>
            <a:off x="7571780" y="3273504"/>
            <a:ext cx="6272451" cy="3723611"/>
          </a:xfrm>
          <a:prstGeom prst="rect">
            <a:avLst/>
          </a:prstGeom>
          <a:noFill/>
          <a:ln/>
        </p:spPr>
        <p:txBody>
          <a:bodyPr wrap="square" lIns="0" tIns="0" rIns="0" bIns="0" rtlCol="0" anchor="t"/>
          <a:lstStyle/>
          <a:p>
            <a:pPr marL="342900" indent="-342900" algn="l">
              <a:lnSpc>
                <a:spcPts val="24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Flutter:</a:t>
            </a:r>
            <a:r>
              <a:rPr lang="en-US" sz="1600" dirty="0">
                <a:solidFill>
                  <a:srgbClr val="E0D6DE"/>
                </a:solidFill>
                <a:latin typeface="Noto Sans TC" pitchFamily="34" charset="0"/>
                <a:ea typeface="Noto Sans TC" pitchFamily="34" charset="-122"/>
                <a:cs typeface="Noto Sans TC" pitchFamily="34" charset="-120"/>
              </a:rPr>
              <a:t> A UI toolkit for building natively compiled applications for mobile, web, and desktop from a single codebase.</a:t>
            </a:r>
            <a:endParaRPr lang="en-US" sz="1600" dirty="0"/>
          </a:p>
          <a:p>
            <a:pPr marL="342900" indent="-342900" algn="l">
              <a:lnSpc>
                <a:spcPts val="24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Dart:</a:t>
            </a:r>
            <a:r>
              <a:rPr lang="en-US" sz="1600" dirty="0">
                <a:solidFill>
                  <a:srgbClr val="E0D6DE"/>
                </a:solidFill>
                <a:latin typeface="Noto Sans TC" pitchFamily="34" charset="0"/>
                <a:ea typeface="Noto Sans TC" pitchFamily="34" charset="-122"/>
                <a:cs typeface="Noto Sans TC" pitchFamily="34" charset="-120"/>
              </a:rPr>
              <a:t> Optimized for UI, enabling fast development and high performance, with strong type safety.</a:t>
            </a:r>
            <a:endParaRPr lang="en-US" sz="1600" dirty="0"/>
          </a:p>
          <a:p>
            <a:pPr marL="342900" indent="-342900" algn="l">
              <a:lnSpc>
                <a:spcPts val="24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Riverpod:</a:t>
            </a:r>
            <a:r>
              <a:rPr lang="en-US" sz="1600" dirty="0">
                <a:solidFill>
                  <a:srgbClr val="E0D6DE"/>
                </a:solidFill>
                <a:latin typeface="Noto Sans TC" pitchFamily="34" charset="0"/>
                <a:ea typeface="Noto Sans TC" pitchFamily="34" charset="-122"/>
                <a:cs typeface="Noto Sans TC" pitchFamily="34" charset="-120"/>
              </a:rPr>
              <a:t> A robust state management library offering compile-time safety and dependency injection.</a:t>
            </a:r>
            <a:endParaRPr lang="en-US" sz="1600" dirty="0"/>
          </a:p>
          <a:p>
            <a:pPr marL="342900" indent="-342900" algn="l">
              <a:lnSpc>
                <a:spcPts val="24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HTTP Package:</a:t>
            </a:r>
            <a:r>
              <a:rPr lang="en-US" sz="1600" dirty="0">
                <a:solidFill>
                  <a:srgbClr val="E0D6DE"/>
                </a:solidFill>
                <a:latin typeface="Noto Sans TC" pitchFamily="34" charset="0"/>
                <a:ea typeface="Noto Sans TC" pitchFamily="34" charset="-122"/>
                <a:cs typeface="Noto Sans TC" pitchFamily="34" charset="-120"/>
              </a:rPr>
              <a:t> For making efficient network requests to fetch remote data.</a:t>
            </a:r>
            <a:endParaRPr lang="en-US" sz="1600" dirty="0"/>
          </a:p>
          <a:p>
            <a:pPr marL="342900" indent="-342900" algn="l">
              <a:lnSpc>
                <a:spcPts val="24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SharedPreferences:</a:t>
            </a:r>
            <a:r>
              <a:rPr lang="en-US" sz="1600" dirty="0">
                <a:solidFill>
                  <a:srgbClr val="E0D6DE"/>
                </a:solidFill>
                <a:latin typeface="Noto Sans TC" pitchFamily="34" charset="0"/>
                <a:ea typeface="Noto Sans TC" pitchFamily="34" charset="-122"/>
                <a:cs typeface="Noto Sans TC" pitchFamily="34" charset="-120"/>
              </a:rPr>
              <a:t> Provides simple persistent storage for local data and caching.</a:t>
            </a:r>
            <a:endParaRPr lang="en-US" sz="1600" dirty="0"/>
          </a:p>
          <a:p>
            <a:pPr marL="342900" indent="-342900" algn="l">
              <a:lnSpc>
                <a:spcPts val="24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JSON:</a:t>
            </a:r>
            <a:r>
              <a:rPr lang="en-US" sz="1600" dirty="0">
                <a:solidFill>
                  <a:srgbClr val="E0D6DE"/>
                </a:solidFill>
                <a:latin typeface="Noto Sans TC" pitchFamily="34" charset="0"/>
                <a:ea typeface="Noto Sans TC" pitchFamily="34" charset="-122"/>
                <a:cs typeface="Noto Sans TC" pitchFamily="34" charset="-120"/>
              </a:rPr>
              <a:t> The chosen lightweight and human-readable format for configuration files.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661035" y="535067"/>
            <a:ext cx="857369" cy="271701"/>
          </a:xfrm>
          <a:prstGeom prst="roundRect">
            <a:avLst>
              <a:gd name="adj" fmla="val 7091"/>
            </a:avLst>
          </a:prstGeom>
          <a:solidFill>
            <a:srgbClr val="00184D"/>
          </a:solidFill>
          <a:ln/>
        </p:spPr>
      </p:sp>
      <p:sp>
        <p:nvSpPr>
          <p:cNvPr id="3" name="Text 1"/>
          <p:cNvSpPr/>
          <p:nvPr/>
        </p:nvSpPr>
        <p:spPr>
          <a:xfrm>
            <a:off x="757357" y="583168"/>
            <a:ext cx="664726" cy="175498"/>
          </a:xfrm>
          <a:prstGeom prst="rect">
            <a:avLst/>
          </a:prstGeom>
          <a:noFill/>
          <a:ln/>
        </p:spPr>
        <p:txBody>
          <a:bodyPr wrap="none" lIns="0" tIns="0" rIns="0" bIns="0" rtlCol="0" anchor="t"/>
          <a:lstStyle/>
          <a:p>
            <a:pPr marL="0" indent="0" algn="l">
              <a:lnSpc>
                <a:spcPts val="1350"/>
              </a:lnSpc>
              <a:buNone/>
            </a:pPr>
            <a:r>
              <a:rPr lang="en-US" sz="1000" dirty="0">
                <a:solidFill>
                  <a:srgbClr val="E0D6DE"/>
                </a:solidFill>
                <a:latin typeface="+mj-lt"/>
                <a:ea typeface="Noto Sans TC" pitchFamily="34" charset="-122"/>
                <a:cs typeface="Noto Sans TC" pitchFamily="34" charset="-120"/>
              </a:rPr>
              <a:t>CHAPTER 3</a:t>
            </a:r>
            <a:endParaRPr lang="en-US" sz="1000" dirty="0">
              <a:latin typeface="+mj-lt"/>
            </a:endParaRPr>
          </a:p>
        </p:txBody>
      </p:sp>
      <p:sp>
        <p:nvSpPr>
          <p:cNvPr id="4" name="Text 2"/>
          <p:cNvSpPr/>
          <p:nvPr/>
        </p:nvSpPr>
        <p:spPr>
          <a:xfrm>
            <a:off x="661035" y="852130"/>
            <a:ext cx="5619988" cy="401360"/>
          </a:xfrm>
          <a:prstGeom prst="rect">
            <a:avLst/>
          </a:prstGeom>
          <a:noFill/>
          <a:ln/>
        </p:spPr>
        <p:txBody>
          <a:bodyPr wrap="none" lIns="0" tIns="0" rIns="0" bIns="0" rtlCol="0" anchor="t"/>
          <a:lstStyle/>
          <a:p>
            <a:pPr marL="0" indent="0" algn="l">
              <a:lnSpc>
                <a:spcPts val="3150"/>
              </a:lnSpc>
              <a:buNone/>
            </a:pPr>
            <a:r>
              <a:rPr lang="en-US" sz="2500" dirty="0">
                <a:solidFill>
                  <a:srgbClr val="97B8FF"/>
                </a:solidFill>
                <a:latin typeface="+mj-lt"/>
                <a:ea typeface="Sora Medium" pitchFamily="34" charset="-122"/>
                <a:cs typeface="Sora Medium" pitchFamily="34" charset="-120"/>
              </a:rPr>
              <a:t>System Design: Conceptual Model</a:t>
            </a:r>
            <a:endParaRPr lang="en-US" sz="2500" dirty="0">
              <a:latin typeface="+mj-lt"/>
            </a:endParaRPr>
          </a:p>
        </p:txBody>
      </p:sp>
      <p:sp>
        <p:nvSpPr>
          <p:cNvPr id="5" name="Text 3"/>
          <p:cNvSpPr/>
          <p:nvPr/>
        </p:nvSpPr>
        <p:spPr>
          <a:xfrm>
            <a:off x="661035" y="1526024"/>
            <a:ext cx="7828240" cy="438388"/>
          </a:xfrm>
          <a:prstGeom prst="rect">
            <a:avLst/>
          </a:prstGeom>
          <a:noFill/>
          <a:ln/>
        </p:spPr>
        <p:txBody>
          <a:bodyPr wrap="square" lIns="0" tIns="0" rIns="0" bIns="0" rtlCol="0" anchor="t"/>
          <a:lstStyle/>
          <a:p>
            <a:pPr marL="0" indent="0" algn="l">
              <a:lnSpc>
                <a:spcPts val="1700"/>
              </a:lnSpc>
              <a:buNone/>
            </a:pPr>
            <a:r>
              <a:rPr lang="en-US" sz="1250" dirty="0">
                <a:solidFill>
                  <a:srgbClr val="E0D6DE"/>
                </a:solidFill>
                <a:latin typeface="+mj-lt"/>
                <a:ea typeface="Noto Sans TC" pitchFamily="34" charset="-122"/>
                <a:cs typeface="Noto Sans TC" pitchFamily="34" charset="-120"/>
              </a:rPr>
              <a:t>The core of the system is an </a:t>
            </a:r>
            <a:r>
              <a:rPr lang="en-US" sz="1250" dirty="0">
                <a:solidFill>
                  <a:srgbClr val="97B8FF"/>
                </a:solidFill>
                <a:latin typeface="+mj-lt"/>
                <a:ea typeface="Noto Sans TC" pitchFamily="34" charset="-122"/>
                <a:cs typeface="Noto Sans TC" pitchFamily="34" charset="-120"/>
              </a:rPr>
              <a:t>adaptive application shell</a:t>
            </a:r>
            <a:r>
              <a:rPr lang="en-US" sz="1250" dirty="0">
                <a:solidFill>
                  <a:srgbClr val="E0D6DE"/>
                </a:solidFill>
                <a:latin typeface="+mj-lt"/>
                <a:ea typeface="Noto Sans TC" pitchFamily="34" charset="-122"/>
                <a:cs typeface="Noto Sans TC" pitchFamily="34" charset="-120"/>
              </a:rPr>
              <a:t> that modifies its behavior and appearance based on external configuration. This shell encompasses several critical components:</a:t>
            </a:r>
            <a:endParaRPr lang="en-US" sz="1250" dirty="0">
              <a:latin typeface="+mj-lt"/>
            </a:endParaRPr>
          </a:p>
        </p:txBody>
      </p:sp>
      <p:sp>
        <p:nvSpPr>
          <p:cNvPr id="6" name="Text 4"/>
          <p:cNvSpPr/>
          <p:nvPr/>
        </p:nvSpPr>
        <p:spPr>
          <a:xfrm>
            <a:off x="661035" y="2066568"/>
            <a:ext cx="7828240" cy="1096686"/>
          </a:xfrm>
          <a:prstGeom prst="rect">
            <a:avLst/>
          </a:prstGeom>
          <a:noFill/>
          <a:ln/>
        </p:spPr>
        <p:txBody>
          <a:bodyPr wrap="square" lIns="0" tIns="0" rIns="0" bIns="0" rtlCol="0" anchor="t"/>
          <a:lstStyle/>
          <a:p>
            <a:pPr marL="342900" indent="-342900" algn="l">
              <a:lnSpc>
                <a:spcPts val="1700"/>
              </a:lnSpc>
              <a:buSzPct val="100000"/>
              <a:buChar char="•"/>
            </a:pPr>
            <a:r>
              <a:rPr lang="en-US" sz="1250" b="1" dirty="0">
                <a:solidFill>
                  <a:srgbClr val="E0D6DE"/>
                </a:solidFill>
                <a:latin typeface="+mj-lt"/>
                <a:ea typeface="Noto Sans TC" pitchFamily="34" charset="-122"/>
                <a:cs typeface="Noto Sans TC" pitchFamily="34" charset="-120"/>
              </a:rPr>
              <a:t>Configuration Loader:</a:t>
            </a:r>
            <a:r>
              <a:rPr lang="en-US" sz="1250" dirty="0">
                <a:solidFill>
                  <a:srgbClr val="E0D6DE"/>
                </a:solidFill>
                <a:latin typeface="+mj-lt"/>
                <a:ea typeface="Noto Sans TC" pitchFamily="34" charset="-122"/>
                <a:cs typeface="Noto Sans TC" pitchFamily="34" charset="-120"/>
              </a:rPr>
              <a:t> Fetches and parses configuration files.</a:t>
            </a:r>
            <a:endParaRPr lang="en-US" sz="1250" dirty="0">
              <a:latin typeface="+mj-lt"/>
            </a:endParaRPr>
          </a:p>
          <a:p>
            <a:pPr marL="342900" indent="-342900" algn="l">
              <a:lnSpc>
                <a:spcPts val="1700"/>
              </a:lnSpc>
              <a:buSzPct val="100000"/>
              <a:buChar char="•"/>
            </a:pPr>
            <a:r>
              <a:rPr lang="en-US" sz="1250" b="1" dirty="0">
                <a:solidFill>
                  <a:srgbClr val="E0D6DE"/>
                </a:solidFill>
                <a:latin typeface="+mj-lt"/>
                <a:ea typeface="Noto Sans TC" pitchFamily="34" charset="-122"/>
                <a:cs typeface="Noto Sans TC" pitchFamily="34" charset="-120"/>
              </a:rPr>
              <a:t>Module Registry:</a:t>
            </a:r>
            <a:r>
              <a:rPr lang="en-US" sz="1250" dirty="0">
                <a:solidFill>
                  <a:srgbClr val="E0D6DE"/>
                </a:solidFill>
                <a:latin typeface="+mj-lt"/>
                <a:ea typeface="Noto Sans TC" pitchFamily="34" charset="-122"/>
                <a:cs typeface="Noto Sans TC" pitchFamily="34" charset="-120"/>
              </a:rPr>
              <a:t> Manages mappings between module types and their corresponding UI builders.</a:t>
            </a:r>
            <a:endParaRPr lang="en-US" sz="1250" dirty="0">
              <a:latin typeface="+mj-lt"/>
            </a:endParaRPr>
          </a:p>
          <a:p>
            <a:pPr marL="342900" indent="-342900" algn="l">
              <a:lnSpc>
                <a:spcPts val="1700"/>
              </a:lnSpc>
              <a:buSzPct val="100000"/>
              <a:buChar char="•"/>
            </a:pPr>
            <a:r>
              <a:rPr lang="en-US" sz="1250" b="1" dirty="0">
                <a:solidFill>
                  <a:srgbClr val="E0D6DE"/>
                </a:solidFill>
                <a:latin typeface="+mj-lt"/>
                <a:ea typeface="Noto Sans TC" pitchFamily="34" charset="-122"/>
                <a:cs typeface="Noto Sans TC" pitchFamily="34" charset="-120"/>
              </a:rPr>
              <a:t>Data Source Abstraction:</a:t>
            </a:r>
            <a:r>
              <a:rPr lang="en-US" sz="1250" dirty="0">
                <a:solidFill>
                  <a:srgbClr val="E0D6DE"/>
                </a:solidFill>
                <a:latin typeface="+mj-lt"/>
                <a:ea typeface="Noto Sans TC" pitchFamily="34" charset="-122"/>
                <a:cs typeface="Noto Sans TC" pitchFamily="34" charset="-120"/>
              </a:rPr>
              <a:t> Provides a unified interface for data retrieval.</a:t>
            </a:r>
            <a:endParaRPr lang="en-US" sz="1250" dirty="0">
              <a:latin typeface="+mj-lt"/>
            </a:endParaRPr>
          </a:p>
          <a:p>
            <a:pPr marL="342900" indent="-342900" algn="l">
              <a:lnSpc>
                <a:spcPts val="1700"/>
              </a:lnSpc>
              <a:buSzPct val="100000"/>
              <a:buChar char="•"/>
            </a:pPr>
            <a:r>
              <a:rPr lang="en-US" sz="1250" b="1" dirty="0">
                <a:solidFill>
                  <a:srgbClr val="E0D6DE"/>
                </a:solidFill>
                <a:latin typeface="+mj-lt"/>
                <a:ea typeface="Noto Sans TC" pitchFamily="34" charset="-122"/>
                <a:cs typeface="Noto Sans TC" pitchFamily="34" charset="-120"/>
              </a:rPr>
              <a:t>User Tracking:</a:t>
            </a:r>
            <a:r>
              <a:rPr lang="en-US" sz="1250" dirty="0">
                <a:solidFill>
                  <a:srgbClr val="E0D6DE"/>
                </a:solidFill>
                <a:latin typeface="+mj-lt"/>
                <a:ea typeface="Noto Sans TC" pitchFamily="34" charset="-122"/>
                <a:cs typeface="Noto Sans TC" pitchFamily="34" charset="-120"/>
              </a:rPr>
              <a:t> Captures user interactions for analytics and personalization.</a:t>
            </a:r>
            <a:endParaRPr lang="en-US" sz="1250" dirty="0">
              <a:latin typeface="+mj-lt"/>
            </a:endParaRPr>
          </a:p>
          <a:p>
            <a:pPr marL="342900" indent="-342900" algn="l">
              <a:lnSpc>
                <a:spcPts val="1700"/>
              </a:lnSpc>
              <a:buSzPct val="100000"/>
              <a:buChar char="•"/>
            </a:pPr>
            <a:r>
              <a:rPr lang="en-US" sz="1250" b="1" dirty="0">
                <a:solidFill>
                  <a:srgbClr val="E0D6DE"/>
                </a:solidFill>
                <a:latin typeface="+mj-lt"/>
                <a:ea typeface="Noto Sans TC" pitchFamily="34" charset="-122"/>
                <a:cs typeface="Noto Sans TC" pitchFamily="34" charset="-120"/>
              </a:rPr>
              <a:t>Personalization Algorithms:</a:t>
            </a:r>
            <a:r>
              <a:rPr lang="en-US" sz="1250" dirty="0">
                <a:solidFill>
                  <a:srgbClr val="E0D6DE"/>
                </a:solidFill>
                <a:latin typeface="+mj-lt"/>
                <a:ea typeface="Noto Sans TC" pitchFamily="34" charset="-122"/>
                <a:cs typeface="Noto Sans TC" pitchFamily="34" charset="-120"/>
              </a:rPr>
              <a:t> Tailors content presentation based on user profiles.</a:t>
            </a:r>
            <a:endParaRPr lang="en-US" sz="1250" dirty="0">
              <a:latin typeface="+mj-lt"/>
            </a:endParaRPr>
          </a:p>
        </p:txBody>
      </p:sp>
      <p:pic>
        <p:nvPicPr>
          <p:cNvPr id="7" name="Image 0" descr="preencoded.png"/>
          <p:cNvPicPr>
            <a:picLocks noChangeAspect="1"/>
          </p:cNvPicPr>
          <p:nvPr/>
        </p:nvPicPr>
        <p:blipFill>
          <a:blip r:embed="rId3"/>
          <a:stretch>
            <a:fillRect/>
          </a:stretch>
        </p:blipFill>
        <p:spPr>
          <a:xfrm>
            <a:off x="8888611" y="1551623"/>
            <a:ext cx="4324945" cy="4324945"/>
          </a:xfrm>
          <a:prstGeom prst="rect">
            <a:avLst/>
          </a:prstGeom>
        </p:spPr>
      </p:pic>
      <p:sp>
        <p:nvSpPr>
          <p:cNvPr id="8" name="Shape 5"/>
          <p:cNvSpPr/>
          <p:nvPr/>
        </p:nvSpPr>
        <p:spPr>
          <a:xfrm>
            <a:off x="661035" y="5973724"/>
            <a:ext cx="4360307" cy="1562338"/>
          </a:xfrm>
          <a:prstGeom prst="roundRect">
            <a:avLst>
              <a:gd name="adj" fmla="val 1541"/>
            </a:avLst>
          </a:prstGeom>
          <a:solidFill>
            <a:srgbClr val="07070C"/>
          </a:solidFill>
          <a:ln w="22860">
            <a:solidFill>
              <a:srgbClr val="3F3F44"/>
            </a:solidFill>
            <a:prstDash val="solid"/>
          </a:ln>
        </p:spPr>
      </p:sp>
      <p:sp>
        <p:nvSpPr>
          <p:cNvPr id="9" name="Text 6"/>
          <p:cNvSpPr/>
          <p:nvPr/>
        </p:nvSpPr>
        <p:spPr>
          <a:xfrm>
            <a:off x="844391" y="6157080"/>
            <a:ext cx="2608778" cy="250746"/>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mj-lt"/>
                <a:ea typeface="Sora Medium" pitchFamily="34" charset="-122"/>
                <a:cs typeface="Sora Medium" pitchFamily="34" charset="-120"/>
              </a:rPr>
              <a:t>JSON Configuration Files</a:t>
            </a:r>
            <a:endParaRPr lang="en-US" sz="1550" dirty="0">
              <a:latin typeface="+mj-lt"/>
            </a:endParaRPr>
          </a:p>
        </p:txBody>
      </p:sp>
      <p:sp>
        <p:nvSpPr>
          <p:cNvPr id="10" name="Text 7"/>
          <p:cNvSpPr/>
          <p:nvPr/>
        </p:nvSpPr>
        <p:spPr>
          <a:xfrm>
            <a:off x="844391" y="6475929"/>
            <a:ext cx="3993594" cy="876776"/>
          </a:xfrm>
          <a:prstGeom prst="rect">
            <a:avLst/>
          </a:prstGeom>
          <a:noFill/>
          <a:ln/>
        </p:spPr>
        <p:txBody>
          <a:bodyPr wrap="square" lIns="0" tIns="0" rIns="0" bIns="0" rtlCol="0" anchor="t"/>
          <a:lstStyle/>
          <a:p>
            <a:pPr marL="0" indent="0" algn="l">
              <a:lnSpc>
                <a:spcPts val="1700"/>
              </a:lnSpc>
              <a:buNone/>
            </a:pPr>
            <a:r>
              <a:rPr lang="en-US" sz="1250" dirty="0">
                <a:solidFill>
                  <a:srgbClr val="E0D6DE"/>
                </a:solidFill>
                <a:latin typeface="+mj-lt"/>
                <a:ea typeface="Noto Sans TC" pitchFamily="34" charset="-122"/>
                <a:cs typeface="Noto Sans TC" pitchFamily="34" charset="-120"/>
              </a:rPr>
              <a:t>These files define the application's entire structure, including name, theme, navigation pathways, available modules, and data source endpoints. They are the blueprint for dynamic adaptation.</a:t>
            </a:r>
            <a:endParaRPr lang="en-US" sz="1250" dirty="0">
              <a:latin typeface="+mj-lt"/>
            </a:endParaRPr>
          </a:p>
        </p:txBody>
      </p:sp>
      <p:sp>
        <p:nvSpPr>
          <p:cNvPr id="11" name="Shape 8"/>
          <p:cNvSpPr/>
          <p:nvPr/>
        </p:nvSpPr>
        <p:spPr>
          <a:xfrm>
            <a:off x="5134928" y="5973724"/>
            <a:ext cx="4360426" cy="1562338"/>
          </a:xfrm>
          <a:prstGeom prst="roundRect">
            <a:avLst>
              <a:gd name="adj" fmla="val 1541"/>
            </a:avLst>
          </a:prstGeom>
          <a:solidFill>
            <a:srgbClr val="07070C"/>
          </a:solidFill>
          <a:ln w="22860">
            <a:solidFill>
              <a:srgbClr val="3F3F44"/>
            </a:solidFill>
            <a:prstDash val="solid"/>
          </a:ln>
        </p:spPr>
      </p:sp>
      <p:sp>
        <p:nvSpPr>
          <p:cNvPr id="12" name="Text 9"/>
          <p:cNvSpPr/>
          <p:nvPr/>
        </p:nvSpPr>
        <p:spPr>
          <a:xfrm>
            <a:off x="5318284" y="6157080"/>
            <a:ext cx="2519005" cy="250746"/>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mj-lt"/>
                <a:ea typeface="Sora Medium" pitchFamily="34" charset="-122"/>
                <a:cs typeface="Sora Medium" pitchFamily="34" charset="-120"/>
              </a:rPr>
              <a:t>Dynamic Module System</a:t>
            </a:r>
            <a:endParaRPr lang="en-US" sz="1550" dirty="0">
              <a:latin typeface="+mj-lt"/>
            </a:endParaRPr>
          </a:p>
        </p:txBody>
      </p:sp>
      <p:sp>
        <p:nvSpPr>
          <p:cNvPr id="13" name="Text 10"/>
          <p:cNvSpPr/>
          <p:nvPr/>
        </p:nvSpPr>
        <p:spPr>
          <a:xfrm>
            <a:off x="5318284" y="6475929"/>
            <a:ext cx="3993713" cy="876776"/>
          </a:xfrm>
          <a:prstGeom prst="rect">
            <a:avLst/>
          </a:prstGeom>
          <a:noFill/>
          <a:ln/>
        </p:spPr>
        <p:txBody>
          <a:bodyPr wrap="square" lIns="0" tIns="0" rIns="0" bIns="0" rtlCol="0" anchor="t"/>
          <a:lstStyle/>
          <a:p>
            <a:pPr marL="0" indent="0" algn="l">
              <a:lnSpc>
                <a:spcPts val="1700"/>
              </a:lnSpc>
              <a:buNone/>
            </a:pPr>
            <a:r>
              <a:rPr lang="en-US" sz="1250" dirty="0">
                <a:solidFill>
                  <a:srgbClr val="E0D6DE"/>
                </a:solidFill>
                <a:latin typeface="+mj-lt"/>
                <a:ea typeface="Noto Sans TC" pitchFamily="34" charset="-122"/>
                <a:cs typeface="Noto Sans TC" pitchFamily="34" charset="-120"/>
              </a:rPr>
              <a:t>Through the module registry, the system dynamically generates UI components by mapping module types specified in the configuration to specific Flutter widget builders.</a:t>
            </a:r>
            <a:endParaRPr lang="en-US" sz="1250" dirty="0">
              <a:latin typeface="+mj-lt"/>
            </a:endParaRPr>
          </a:p>
        </p:txBody>
      </p:sp>
      <p:sp>
        <p:nvSpPr>
          <p:cNvPr id="14" name="Shape 11"/>
          <p:cNvSpPr/>
          <p:nvPr/>
        </p:nvSpPr>
        <p:spPr>
          <a:xfrm>
            <a:off x="9608939" y="5973724"/>
            <a:ext cx="4360426" cy="1562338"/>
          </a:xfrm>
          <a:prstGeom prst="roundRect">
            <a:avLst>
              <a:gd name="adj" fmla="val 1541"/>
            </a:avLst>
          </a:prstGeom>
          <a:solidFill>
            <a:srgbClr val="07070C"/>
          </a:solidFill>
          <a:ln w="22860">
            <a:solidFill>
              <a:srgbClr val="3F3F44"/>
            </a:solidFill>
            <a:prstDash val="solid"/>
          </a:ln>
        </p:spPr>
      </p:sp>
      <p:sp>
        <p:nvSpPr>
          <p:cNvPr id="15" name="Text 12"/>
          <p:cNvSpPr/>
          <p:nvPr/>
        </p:nvSpPr>
        <p:spPr>
          <a:xfrm>
            <a:off x="9792295" y="6157080"/>
            <a:ext cx="2331482" cy="250746"/>
          </a:xfrm>
          <a:prstGeom prst="rect">
            <a:avLst/>
          </a:prstGeom>
          <a:noFill/>
          <a:ln/>
        </p:spPr>
        <p:txBody>
          <a:bodyPr wrap="none" lIns="0" tIns="0" rIns="0" bIns="0" rtlCol="0" anchor="t"/>
          <a:lstStyle/>
          <a:p>
            <a:pPr marL="0" indent="0" algn="l">
              <a:lnSpc>
                <a:spcPts val="1950"/>
              </a:lnSpc>
              <a:buNone/>
            </a:pPr>
            <a:r>
              <a:rPr lang="en-US" sz="1550" dirty="0">
                <a:solidFill>
                  <a:srgbClr val="E0D6DE"/>
                </a:solidFill>
                <a:latin typeface="+mj-lt"/>
                <a:ea typeface="Sora Medium" pitchFamily="34" charset="-122"/>
                <a:cs typeface="Sora Medium" pitchFamily="34" charset="-120"/>
              </a:rPr>
              <a:t>Data Abstraction Layer</a:t>
            </a:r>
            <a:endParaRPr lang="en-US" sz="1550" dirty="0">
              <a:latin typeface="+mj-lt"/>
            </a:endParaRPr>
          </a:p>
        </p:txBody>
      </p:sp>
      <p:sp>
        <p:nvSpPr>
          <p:cNvPr id="16" name="Text 13"/>
          <p:cNvSpPr/>
          <p:nvPr/>
        </p:nvSpPr>
        <p:spPr>
          <a:xfrm>
            <a:off x="9792295" y="6475929"/>
            <a:ext cx="3993713" cy="657582"/>
          </a:xfrm>
          <a:prstGeom prst="rect">
            <a:avLst/>
          </a:prstGeom>
          <a:noFill/>
          <a:ln/>
        </p:spPr>
        <p:txBody>
          <a:bodyPr wrap="square" lIns="0" tIns="0" rIns="0" bIns="0" rtlCol="0" anchor="t"/>
          <a:lstStyle/>
          <a:p>
            <a:pPr marL="0" indent="0" algn="l">
              <a:lnSpc>
                <a:spcPts val="1700"/>
              </a:lnSpc>
              <a:buNone/>
            </a:pPr>
            <a:r>
              <a:rPr lang="en-US" sz="1250" dirty="0">
                <a:solidFill>
                  <a:srgbClr val="E0D6DE"/>
                </a:solidFill>
                <a:latin typeface="+mj-lt"/>
                <a:ea typeface="Noto Sans TC" pitchFamily="34" charset="-122"/>
                <a:cs typeface="Noto Sans TC" pitchFamily="34" charset="-120"/>
              </a:rPr>
              <a:t>Ensures consistent access to diverse data sources, whether from remote REST APIs or local storage, presenting a unified interface to the application shell.</a:t>
            </a:r>
            <a:endParaRPr lang="en-US" sz="125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435531" y="342186"/>
            <a:ext cx="664250" cy="197763"/>
          </a:xfrm>
          <a:prstGeom prst="roundRect">
            <a:avLst>
              <a:gd name="adj" fmla="val 7551"/>
            </a:avLst>
          </a:prstGeom>
          <a:solidFill>
            <a:srgbClr val="00184D"/>
          </a:solidFill>
          <a:ln/>
        </p:spPr>
      </p:sp>
      <p:sp>
        <p:nvSpPr>
          <p:cNvPr id="3" name="Text 1"/>
          <p:cNvSpPr/>
          <p:nvPr/>
        </p:nvSpPr>
        <p:spPr>
          <a:xfrm>
            <a:off x="510183" y="379452"/>
            <a:ext cx="514945" cy="123230"/>
          </a:xfrm>
          <a:prstGeom prst="rect">
            <a:avLst/>
          </a:prstGeom>
          <a:noFill/>
          <a:ln/>
        </p:spPr>
        <p:txBody>
          <a:bodyPr wrap="none" lIns="0" tIns="0" rIns="0" bIns="0" rtlCol="0" anchor="t"/>
          <a:lstStyle/>
          <a:p>
            <a:pPr marL="0" indent="0" algn="l">
              <a:lnSpc>
                <a:spcPts val="950"/>
              </a:lnSpc>
              <a:buNone/>
            </a:pPr>
            <a:r>
              <a:rPr lang="en-US" sz="750" dirty="0">
                <a:solidFill>
                  <a:srgbClr val="E0D6DE"/>
                </a:solidFill>
                <a:latin typeface="+mj-lt"/>
                <a:ea typeface="Noto Sans TC" pitchFamily="34" charset="-122"/>
                <a:cs typeface="Noto Sans TC" pitchFamily="34" charset="-120"/>
              </a:rPr>
              <a:t>CHAPTER 3</a:t>
            </a:r>
            <a:endParaRPr lang="en-US" sz="750" dirty="0">
              <a:latin typeface="+mj-lt"/>
            </a:endParaRPr>
          </a:p>
        </p:txBody>
      </p:sp>
      <p:sp>
        <p:nvSpPr>
          <p:cNvPr id="4" name="Text 2"/>
          <p:cNvSpPr/>
          <p:nvPr/>
        </p:nvSpPr>
        <p:spPr>
          <a:xfrm>
            <a:off x="435531" y="567214"/>
            <a:ext cx="3257074" cy="310991"/>
          </a:xfrm>
          <a:prstGeom prst="rect">
            <a:avLst/>
          </a:prstGeom>
          <a:noFill/>
          <a:ln/>
        </p:spPr>
        <p:txBody>
          <a:bodyPr wrap="none" lIns="0" tIns="0" rIns="0" bIns="0" rtlCol="0" anchor="t"/>
          <a:lstStyle/>
          <a:p>
            <a:pPr marL="0" indent="0" algn="l">
              <a:lnSpc>
                <a:spcPts val="2400"/>
              </a:lnSpc>
              <a:buNone/>
            </a:pPr>
            <a:r>
              <a:rPr lang="en-US" sz="1950" dirty="0">
                <a:solidFill>
                  <a:srgbClr val="97B8FF"/>
                </a:solidFill>
                <a:latin typeface="+mj-lt"/>
                <a:ea typeface="Sora Medium" pitchFamily="34" charset="-122"/>
                <a:cs typeface="Sora Medium" pitchFamily="34" charset="-120"/>
              </a:rPr>
              <a:t>System Design: Data Flow</a:t>
            </a:r>
            <a:endParaRPr lang="en-US" sz="1950" dirty="0">
              <a:latin typeface="+mj-lt"/>
            </a:endParaRPr>
          </a:p>
        </p:txBody>
      </p:sp>
      <p:pic>
        <p:nvPicPr>
          <p:cNvPr id="5" name="Image 0" descr="preencoded.png"/>
          <p:cNvPicPr>
            <a:picLocks noChangeAspect="1"/>
          </p:cNvPicPr>
          <p:nvPr/>
        </p:nvPicPr>
        <p:blipFill>
          <a:blip r:embed="rId3"/>
          <a:stretch>
            <a:fillRect/>
          </a:stretch>
        </p:blipFill>
        <p:spPr>
          <a:xfrm>
            <a:off x="435531" y="980599"/>
            <a:ext cx="13759339" cy="6461522"/>
          </a:xfrm>
          <a:prstGeom prst="rect">
            <a:avLst/>
          </a:prstGeom>
        </p:spPr>
      </p:pic>
      <p:sp>
        <p:nvSpPr>
          <p:cNvPr id="6" name="Text 3"/>
          <p:cNvSpPr/>
          <p:nvPr/>
        </p:nvSpPr>
        <p:spPr>
          <a:xfrm>
            <a:off x="1444905" y="5735544"/>
            <a:ext cx="3019036" cy="377379"/>
          </a:xfrm>
          <a:prstGeom prst="rect">
            <a:avLst/>
          </a:prstGeom>
          <a:noFill/>
          <a:ln/>
        </p:spPr>
        <p:txBody>
          <a:bodyPr wrap="none" lIns="0" tIns="0" rIns="0" bIns="0" rtlCol="0" anchor="t"/>
          <a:lstStyle/>
          <a:p>
            <a:pPr marL="0" indent="0" algn="r">
              <a:lnSpc>
                <a:spcPts val="1650"/>
              </a:lnSpc>
              <a:buNone/>
            </a:pPr>
            <a:r>
              <a:rPr lang="en-US" sz="1350" dirty="0">
                <a:solidFill>
                  <a:srgbClr val="97B8FF"/>
                </a:solidFill>
                <a:latin typeface="+mj-lt"/>
                <a:ea typeface="Sora Medium" pitchFamily="34" charset="-122"/>
                <a:cs typeface="Sora Medium" pitchFamily="34" charset="-120"/>
              </a:rPr>
              <a:t>Load Configuration</a:t>
            </a:r>
            <a:endParaRPr lang="en-US" sz="1350" dirty="0">
              <a:latin typeface="+mj-lt"/>
            </a:endParaRPr>
          </a:p>
        </p:txBody>
      </p:sp>
      <p:sp>
        <p:nvSpPr>
          <p:cNvPr id="7" name="Text 4"/>
          <p:cNvSpPr/>
          <p:nvPr/>
        </p:nvSpPr>
        <p:spPr>
          <a:xfrm>
            <a:off x="760591" y="6220267"/>
            <a:ext cx="3703350" cy="467112"/>
          </a:xfrm>
          <a:prstGeom prst="rect">
            <a:avLst/>
          </a:prstGeom>
          <a:noFill/>
          <a:ln/>
        </p:spPr>
        <p:txBody>
          <a:bodyPr wrap="square" lIns="0" tIns="0" rIns="0" bIns="0" rtlCol="0" anchor="t"/>
          <a:lstStyle/>
          <a:p>
            <a:pPr marL="0" indent="0" algn="r">
              <a:lnSpc>
                <a:spcPts val="1000"/>
              </a:lnSpc>
              <a:buNone/>
            </a:pPr>
            <a:r>
              <a:rPr lang="en-US" sz="1050" dirty="0">
                <a:solidFill>
                  <a:srgbClr val="E0D6DE"/>
                </a:solidFill>
                <a:latin typeface="+mj-lt"/>
                <a:ea typeface="Noto Sans TC" pitchFamily="34" charset="-122"/>
                <a:cs typeface="Noto Sans TC" pitchFamily="34" charset="-120"/>
              </a:rPr>
              <a:t>Fetch remote config with cache fallback</a:t>
            </a:r>
            <a:endParaRPr lang="en-US" sz="1050" dirty="0">
              <a:latin typeface="+mj-lt"/>
            </a:endParaRPr>
          </a:p>
        </p:txBody>
      </p:sp>
      <p:sp>
        <p:nvSpPr>
          <p:cNvPr id="8" name="Text 5"/>
          <p:cNvSpPr/>
          <p:nvPr/>
        </p:nvSpPr>
        <p:spPr>
          <a:xfrm>
            <a:off x="10260279" y="4682236"/>
            <a:ext cx="3019035" cy="377379"/>
          </a:xfrm>
          <a:prstGeom prst="rect">
            <a:avLst/>
          </a:prstGeom>
          <a:noFill/>
          <a:ln/>
        </p:spPr>
        <p:txBody>
          <a:bodyPr wrap="none" lIns="0" tIns="0" rIns="0" bIns="0" rtlCol="0" anchor="t"/>
          <a:lstStyle/>
          <a:p>
            <a:pPr marL="0" indent="0" algn="l">
              <a:lnSpc>
                <a:spcPts val="1650"/>
              </a:lnSpc>
              <a:buNone/>
            </a:pPr>
            <a:r>
              <a:rPr lang="en-US" sz="1350" dirty="0">
                <a:solidFill>
                  <a:srgbClr val="97B8FF"/>
                </a:solidFill>
                <a:latin typeface="+mj-lt"/>
                <a:ea typeface="Sora Medium" pitchFamily="34" charset="-122"/>
                <a:cs typeface="Sora Medium" pitchFamily="34" charset="-120"/>
              </a:rPr>
              <a:t>Init Modules</a:t>
            </a:r>
            <a:endParaRPr lang="en-US" sz="1350" dirty="0">
              <a:latin typeface="+mj-lt"/>
            </a:endParaRPr>
          </a:p>
        </p:txBody>
      </p:sp>
      <p:sp>
        <p:nvSpPr>
          <p:cNvPr id="9" name="Text 6"/>
          <p:cNvSpPr/>
          <p:nvPr/>
        </p:nvSpPr>
        <p:spPr>
          <a:xfrm>
            <a:off x="10260279" y="5166959"/>
            <a:ext cx="3609424" cy="467111"/>
          </a:xfrm>
          <a:prstGeom prst="rect">
            <a:avLst/>
          </a:prstGeom>
          <a:noFill/>
          <a:ln/>
        </p:spPr>
        <p:txBody>
          <a:bodyPr wrap="square" lIns="0" tIns="0" rIns="0" bIns="0" rtlCol="0" anchor="t"/>
          <a:lstStyle/>
          <a:p>
            <a:pPr marL="0" indent="0" algn="l">
              <a:lnSpc>
                <a:spcPts val="1000"/>
              </a:lnSpc>
              <a:buNone/>
            </a:pPr>
            <a:r>
              <a:rPr lang="en-US" sz="1050" dirty="0">
                <a:solidFill>
                  <a:srgbClr val="E0D6DE"/>
                </a:solidFill>
                <a:latin typeface="+mj-lt"/>
                <a:ea typeface="Noto Sans TC" pitchFamily="34" charset="-122"/>
                <a:cs typeface="Noto Sans TC" pitchFamily="34" charset="-120"/>
              </a:rPr>
              <a:t>Register and initialize core modules</a:t>
            </a:r>
            <a:endParaRPr lang="en-US" sz="1050" dirty="0">
              <a:latin typeface="+mj-lt"/>
            </a:endParaRPr>
          </a:p>
        </p:txBody>
      </p:sp>
      <p:sp>
        <p:nvSpPr>
          <p:cNvPr id="10" name="Text 7"/>
          <p:cNvSpPr/>
          <p:nvPr/>
        </p:nvSpPr>
        <p:spPr>
          <a:xfrm>
            <a:off x="1444696" y="3839632"/>
            <a:ext cx="3019035" cy="377379"/>
          </a:xfrm>
          <a:prstGeom prst="rect">
            <a:avLst/>
          </a:prstGeom>
          <a:noFill/>
          <a:ln/>
        </p:spPr>
        <p:txBody>
          <a:bodyPr wrap="none" lIns="0" tIns="0" rIns="0" bIns="0" rtlCol="0" anchor="t"/>
          <a:lstStyle/>
          <a:p>
            <a:pPr marL="0" indent="0" algn="r">
              <a:lnSpc>
                <a:spcPts val="1650"/>
              </a:lnSpc>
              <a:buNone/>
            </a:pPr>
            <a:r>
              <a:rPr lang="en-US" sz="1350" dirty="0">
                <a:solidFill>
                  <a:srgbClr val="97B8FF"/>
                </a:solidFill>
                <a:latin typeface="+mj-lt"/>
                <a:ea typeface="Sora Medium" pitchFamily="34" charset="-122"/>
                <a:cs typeface="Sora Medium" pitchFamily="34" charset="-120"/>
              </a:rPr>
              <a:t>Render Content</a:t>
            </a:r>
            <a:endParaRPr lang="en-US" sz="1350" dirty="0">
              <a:latin typeface="+mj-lt"/>
            </a:endParaRPr>
          </a:p>
        </p:txBody>
      </p:sp>
      <p:sp>
        <p:nvSpPr>
          <p:cNvPr id="11" name="Text 8"/>
          <p:cNvSpPr/>
          <p:nvPr/>
        </p:nvSpPr>
        <p:spPr>
          <a:xfrm>
            <a:off x="760381" y="4324355"/>
            <a:ext cx="3703350" cy="233556"/>
          </a:xfrm>
          <a:prstGeom prst="rect">
            <a:avLst/>
          </a:prstGeom>
          <a:noFill/>
          <a:ln/>
        </p:spPr>
        <p:txBody>
          <a:bodyPr wrap="none" lIns="0" tIns="0" rIns="0" bIns="0" rtlCol="0" anchor="t"/>
          <a:lstStyle/>
          <a:p>
            <a:pPr marL="0" indent="0" algn="r">
              <a:lnSpc>
                <a:spcPts val="1000"/>
              </a:lnSpc>
              <a:buNone/>
            </a:pPr>
            <a:r>
              <a:rPr lang="en-US" sz="1050" dirty="0">
                <a:solidFill>
                  <a:srgbClr val="E0D6DE"/>
                </a:solidFill>
                <a:latin typeface="+mj-lt"/>
                <a:ea typeface="Noto Sans TC" pitchFamily="34" charset="-122"/>
                <a:cs typeface="Noto Sans TC" pitchFamily="34" charset="-120"/>
              </a:rPr>
              <a:t>Display UI with loaded resources</a:t>
            </a:r>
            <a:endParaRPr lang="en-US" sz="1050" dirty="0">
              <a:latin typeface="+mj-lt"/>
            </a:endParaRPr>
          </a:p>
        </p:txBody>
      </p:sp>
      <p:sp>
        <p:nvSpPr>
          <p:cNvPr id="12" name="Text 9"/>
          <p:cNvSpPr/>
          <p:nvPr/>
        </p:nvSpPr>
        <p:spPr>
          <a:xfrm>
            <a:off x="10260279" y="2705816"/>
            <a:ext cx="3019035" cy="377379"/>
          </a:xfrm>
          <a:prstGeom prst="rect">
            <a:avLst/>
          </a:prstGeom>
          <a:noFill/>
          <a:ln/>
        </p:spPr>
        <p:txBody>
          <a:bodyPr wrap="none" lIns="0" tIns="0" rIns="0" bIns="0" rtlCol="0" anchor="t"/>
          <a:lstStyle/>
          <a:p>
            <a:pPr marL="0" indent="0" algn="l">
              <a:lnSpc>
                <a:spcPts val="1650"/>
              </a:lnSpc>
              <a:buNone/>
            </a:pPr>
            <a:r>
              <a:rPr lang="en-US" sz="1350" dirty="0">
                <a:solidFill>
                  <a:srgbClr val="97B8FF"/>
                </a:solidFill>
                <a:latin typeface="+mj-lt"/>
                <a:ea typeface="Sora Medium" pitchFamily="34" charset="-122"/>
                <a:cs typeface="Sora Medium" pitchFamily="34" charset="-120"/>
              </a:rPr>
              <a:t>Track Interactions</a:t>
            </a:r>
            <a:endParaRPr lang="en-US" sz="1350" dirty="0">
              <a:latin typeface="+mj-lt"/>
            </a:endParaRPr>
          </a:p>
        </p:txBody>
      </p:sp>
      <p:sp>
        <p:nvSpPr>
          <p:cNvPr id="13" name="Text 10"/>
          <p:cNvSpPr/>
          <p:nvPr/>
        </p:nvSpPr>
        <p:spPr>
          <a:xfrm>
            <a:off x="10260279" y="3190539"/>
            <a:ext cx="3609424" cy="233556"/>
          </a:xfrm>
          <a:prstGeom prst="rect">
            <a:avLst/>
          </a:prstGeom>
          <a:noFill/>
          <a:ln/>
        </p:spPr>
        <p:txBody>
          <a:bodyPr wrap="none" lIns="0" tIns="0" rIns="0" bIns="0" rtlCol="0" anchor="t"/>
          <a:lstStyle/>
          <a:p>
            <a:pPr marL="0" indent="0" algn="l">
              <a:lnSpc>
                <a:spcPts val="1000"/>
              </a:lnSpc>
              <a:buNone/>
            </a:pPr>
            <a:r>
              <a:rPr lang="en-US" sz="1050" dirty="0">
                <a:solidFill>
                  <a:srgbClr val="E0D6DE"/>
                </a:solidFill>
                <a:latin typeface="+mj-lt"/>
                <a:ea typeface="Noto Sans TC" pitchFamily="34" charset="-122"/>
                <a:cs typeface="Noto Sans TC" pitchFamily="34" charset="-120"/>
              </a:rPr>
              <a:t>Collect user events and metrics</a:t>
            </a:r>
            <a:endParaRPr lang="en-US" sz="1050" dirty="0">
              <a:latin typeface="+mj-lt"/>
            </a:endParaRPr>
          </a:p>
        </p:txBody>
      </p:sp>
      <p:sp>
        <p:nvSpPr>
          <p:cNvPr id="14" name="Text 11"/>
          <p:cNvSpPr/>
          <p:nvPr/>
        </p:nvSpPr>
        <p:spPr>
          <a:xfrm>
            <a:off x="874434" y="1826941"/>
            <a:ext cx="3589507" cy="377380"/>
          </a:xfrm>
          <a:prstGeom prst="rect">
            <a:avLst/>
          </a:prstGeom>
          <a:noFill/>
          <a:ln/>
        </p:spPr>
        <p:txBody>
          <a:bodyPr wrap="none" lIns="0" tIns="0" rIns="0" bIns="0" rtlCol="0" anchor="t"/>
          <a:lstStyle/>
          <a:p>
            <a:pPr marL="0" indent="0" algn="r">
              <a:lnSpc>
                <a:spcPts val="1650"/>
              </a:lnSpc>
              <a:buNone/>
            </a:pPr>
            <a:r>
              <a:rPr lang="en-US" sz="1350" dirty="0">
                <a:solidFill>
                  <a:srgbClr val="97B8FF"/>
                </a:solidFill>
                <a:latin typeface="+mj-lt"/>
                <a:ea typeface="Sora Medium" pitchFamily="34" charset="-122"/>
                <a:cs typeface="Sora Medium" pitchFamily="34" charset="-120"/>
              </a:rPr>
              <a:t>Update Personalization</a:t>
            </a:r>
            <a:endParaRPr lang="en-US" sz="1350" dirty="0">
              <a:latin typeface="+mj-lt"/>
            </a:endParaRPr>
          </a:p>
        </p:txBody>
      </p:sp>
      <p:sp>
        <p:nvSpPr>
          <p:cNvPr id="15" name="Text 12"/>
          <p:cNvSpPr/>
          <p:nvPr/>
        </p:nvSpPr>
        <p:spPr>
          <a:xfrm>
            <a:off x="760591" y="2311664"/>
            <a:ext cx="3703350" cy="233556"/>
          </a:xfrm>
          <a:prstGeom prst="rect">
            <a:avLst/>
          </a:prstGeom>
          <a:noFill/>
          <a:ln/>
        </p:spPr>
        <p:txBody>
          <a:bodyPr wrap="none" lIns="0" tIns="0" rIns="0" bIns="0" rtlCol="0" anchor="t"/>
          <a:lstStyle/>
          <a:p>
            <a:pPr marL="0" indent="0" algn="r">
              <a:lnSpc>
                <a:spcPts val="1000"/>
              </a:lnSpc>
              <a:buNone/>
            </a:pPr>
            <a:r>
              <a:rPr lang="en-US" sz="1050" dirty="0">
                <a:solidFill>
                  <a:srgbClr val="E0D6DE"/>
                </a:solidFill>
                <a:latin typeface="+mj-lt"/>
                <a:ea typeface="Noto Sans TC" pitchFamily="34" charset="-122"/>
                <a:cs typeface="Noto Sans TC" pitchFamily="34" charset="-120"/>
              </a:rPr>
              <a:t>Adjust settings and preferences</a:t>
            </a:r>
            <a:endParaRPr lang="en-US" sz="1050" dirty="0">
              <a:latin typeface="+mj-lt"/>
            </a:endParaRPr>
          </a:p>
        </p:txBody>
      </p:sp>
      <p:sp>
        <p:nvSpPr>
          <p:cNvPr id="16" name="Text 13"/>
          <p:cNvSpPr/>
          <p:nvPr/>
        </p:nvSpPr>
        <p:spPr>
          <a:xfrm>
            <a:off x="435531" y="7518916"/>
            <a:ext cx="13759339" cy="308134"/>
          </a:xfrm>
          <a:prstGeom prst="rect">
            <a:avLst/>
          </a:prstGeom>
          <a:noFill/>
          <a:ln/>
        </p:spPr>
        <p:txBody>
          <a:bodyPr wrap="square" lIns="0" tIns="0" rIns="0" bIns="0" rtlCol="0" anchor="t"/>
          <a:lstStyle/>
          <a:p>
            <a:pPr marL="0" indent="0" algn="l">
              <a:lnSpc>
                <a:spcPts val="1200"/>
              </a:lnSpc>
              <a:buNone/>
            </a:pPr>
            <a:r>
              <a:rPr lang="en-US" sz="950" dirty="0">
                <a:solidFill>
                  <a:srgbClr val="E0D6DE"/>
                </a:solidFill>
                <a:latin typeface="+mj-lt"/>
                <a:ea typeface="Noto Sans TC" pitchFamily="34" charset="-122"/>
                <a:cs typeface="Noto Sans TC" pitchFamily="34" charset="-120"/>
              </a:rPr>
              <a:t>The data flow initiates with the system loading configuration, prioritizing remote sources with a fallback to a cached version. This ensures resilience and up-to-date content delivery. Once loaded, the module registry is initialized, enabling the shell to dynamically display UI components as defined.</a:t>
            </a:r>
            <a:endParaRPr lang="en-US" sz="950" dirty="0">
              <a:latin typeface="+mj-lt"/>
            </a:endParaRPr>
          </a:p>
        </p:txBody>
      </p:sp>
      <p:sp>
        <p:nvSpPr>
          <p:cNvPr id="17" name="Text 14"/>
          <p:cNvSpPr/>
          <p:nvPr/>
        </p:nvSpPr>
        <p:spPr>
          <a:xfrm>
            <a:off x="435531" y="7903845"/>
            <a:ext cx="13759339" cy="308134"/>
          </a:xfrm>
          <a:prstGeom prst="rect">
            <a:avLst/>
          </a:prstGeom>
          <a:noFill/>
          <a:ln/>
        </p:spPr>
        <p:txBody>
          <a:bodyPr wrap="square" lIns="0" tIns="0" rIns="0" bIns="0" rtlCol="0" anchor="t"/>
          <a:lstStyle/>
          <a:p>
            <a:pPr marL="0" indent="0" algn="l">
              <a:lnSpc>
                <a:spcPts val="1200"/>
              </a:lnSpc>
              <a:buNone/>
            </a:pPr>
            <a:r>
              <a:rPr lang="en-US" sz="950" dirty="0">
                <a:solidFill>
                  <a:srgbClr val="E0D6DE"/>
                </a:solidFill>
                <a:latin typeface="+mj-lt"/>
                <a:ea typeface="Noto Sans TC" pitchFamily="34" charset="-122"/>
                <a:cs typeface="Noto Sans TC" pitchFamily="34" charset="-120"/>
              </a:rPr>
              <a:t>During screen rendering, individual modules asynchronously fetch content from their designated data sources. All user interactions are meticulously tracked, updating a centralized user profile. This profile then fuels the </a:t>
            </a:r>
            <a:r>
              <a:rPr lang="en-US" sz="950" dirty="0">
                <a:solidFill>
                  <a:srgbClr val="97B8FF"/>
                </a:solidFill>
                <a:latin typeface="+mj-lt"/>
                <a:ea typeface="Noto Sans TC" pitchFamily="34" charset="-122"/>
                <a:cs typeface="Noto Sans TC" pitchFamily="34" charset="-120"/>
              </a:rPr>
              <a:t>personalization system</a:t>
            </a:r>
            <a:r>
              <a:rPr lang="en-US" sz="950" dirty="0">
                <a:solidFill>
                  <a:srgbClr val="E0D6DE"/>
                </a:solidFill>
                <a:latin typeface="+mj-lt"/>
                <a:ea typeface="Noto Sans TC" pitchFamily="34" charset="-122"/>
                <a:cs typeface="Noto Sans TC" pitchFamily="34" charset="-120"/>
              </a:rPr>
              <a:t>, which employs ranking algorithms to present content tailored to individual user behavior, creating a continuous feedback loop.</a:t>
            </a:r>
            <a:endParaRPr lang="en-US" sz="950"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955000"/>
            <a:ext cx="1211342" cy="426244"/>
          </a:xfrm>
          <a:prstGeom prst="roundRect">
            <a:avLst>
              <a:gd name="adj" fmla="val 6386"/>
            </a:avLst>
          </a:prstGeom>
          <a:solidFill>
            <a:srgbClr val="00184D"/>
          </a:solidFill>
          <a:ln/>
        </p:spPr>
      </p:sp>
      <p:sp>
        <p:nvSpPr>
          <p:cNvPr id="3" name="Text 1"/>
          <p:cNvSpPr/>
          <p:nvPr/>
        </p:nvSpPr>
        <p:spPr>
          <a:xfrm>
            <a:off x="929878" y="1022985"/>
            <a:ext cx="939165" cy="2902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mj-lt"/>
                <a:ea typeface="Noto Sans TC" pitchFamily="34" charset="-122"/>
                <a:cs typeface="Noto Sans TC" pitchFamily="34" charset="-120"/>
              </a:rPr>
              <a:t>CHAPTER 3</a:t>
            </a:r>
            <a:endParaRPr lang="en-US" sz="1400" dirty="0">
              <a:latin typeface="+mj-lt"/>
            </a:endParaRPr>
          </a:p>
        </p:txBody>
      </p:sp>
      <p:sp>
        <p:nvSpPr>
          <p:cNvPr id="4" name="Text 2"/>
          <p:cNvSpPr/>
          <p:nvPr/>
        </p:nvSpPr>
        <p:spPr>
          <a:xfrm>
            <a:off x="793790" y="1471970"/>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97B8FF"/>
                </a:solidFill>
                <a:latin typeface="+mj-lt"/>
                <a:ea typeface="Sora Medium" pitchFamily="34" charset="-122"/>
                <a:cs typeface="Sora Medium" pitchFamily="34" charset="-120"/>
              </a:rPr>
              <a:t>System Design: Modular Shell Structure and Architecture</a:t>
            </a:r>
            <a:endParaRPr lang="en-US" sz="3550" dirty="0">
              <a:latin typeface="+mj-lt"/>
            </a:endParaRPr>
          </a:p>
        </p:txBody>
      </p:sp>
      <p:sp>
        <p:nvSpPr>
          <p:cNvPr id="5" name="Text 3"/>
          <p:cNvSpPr/>
          <p:nvPr/>
        </p:nvSpPr>
        <p:spPr>
          <a:xfrm>
            <a:off x="793790" y="294608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The architecture adopts a clean </a:t>
            </a:r>
            <a:r>
              <a:rPr lang="en-US" sz="1750" dirty="0">
                <a:solidFill>
                  <a:srgbClr val="97B8FF"/>
                </a:solidFill>
                <a:latin typeface="+mj-lt"/>
                <a:ea typeface="Noto Sans TC" pitchFamily="34" charset="-122"/>
                <a:cs typeface="Noto Sans TC" pitchFamily="34" charset="-120"/>
              </a:rPr>
              <a:t>layered approach</a:t>
            </a:r>
            <a:r>
              <a:rPr lang="en-US" sz="1750" dirty="0">
                <a:solidFill>
                  <a:srgbClr val="E0D6DE"/>
                </a:solidFill>
                <a:latin typeface="+mj-lt"/>
                <a:ea typeface="Noto Sans TC" pitchFamily="34" charset="-122"/>
                <a:cs typeface="Noto Sans TC" pitchFamily="34" charset="-120"/>
              </a:rPr>
              <a:t> to ensure separation of concerns and maintainability:</a:t>
            </a:r>
            <a:endParaRPr lang="en-US" sz="1750" dirty="0">
              <a:latin typeface="+mj-lt"/>
            </a:endParaRPr>
          </a:p>
        </p:txBody>
      </p:sp>
      <p:sp>
        <p:nvSpPr>
          <p:cNvPr id="6" name="Text 4"/>
          <p:cNvSpPr/>
          <p:nvPr/>
        </p:nvSpPr>
        <p:spPr>
          <a:xfrm>
            <a:off x="793790" y="3564136"/>
            <a:ext cx="13042821" cy="217754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mj-lt"/>
                <a:ea typeface="Noto Sans TC" pitchFamily="34" charset="-122"/>
                <a:cs typeface="Noto Sans TC" pitchFamily="34" charset="-120"/>
              </a:rPr>
              <a:t>Presentation Layer:</a:t>
            </a:r>
            <a:r>
              <a:rPr lang="en-US" sz="1750" dirty="0">
                <a:solidFill>
                  <a:srgbClr val="E0D6DE"/>
                </a:solidFill>
                <a:latin typeface="+mj-lt"/>
                <a:ea typeface="Noto Sans TC" pitchFamily="34" charset="-122"/>
                <a:cs typeface="Noto Sans TC" pitchFamily="34" charset="-120"/>
              </a:rPr>
              <a:t> Comprises Flutter widgets and screens, responsible for rendering the UI dynamically based on the module system.</a:t>
            </a:r>
            <a:endParaRPr lang="en-US" sz="1750" dirty="0">
              <a:latin typeface="+mj-lt"/>
            </a:endParaRPr>
          </a:p>
          <a:p>
            <a:pPr marL="342900" indent="-342900" algn="l">
              <a:lnSpc>
                <a:spcPts val="2850"/>
              </a:lnSpc>
              <a:buSzPct val="100000"/>
              <a:buChar char="•"/>
            </a:pPr>
            <a:r>
              <a:rPr lang="en-US" sz="1750" b="1" dirty="0">
                <a:solidFill>
                  <a:srgbClr val="E0D6DE"/>
                </a:solidFill>
                <a:latin typeface="+mj-lt"/>
                <a:ea typeface="Noto Sans TC" pitchFamily="34" charset="-122"/>
                <a:cs typeface="Noto Sans TC" pitchFamily="34" charset="-120"/>
              </a:rPr>
              <a:t>Business Logic Layer:</a:t>
            </a:r>
            <a:r>
              <a:rPr lang="en-US" sz="1750" dirty="0">
                <a:solidFill>
                  <a:srgbClr val="E0D6DE"/>
                </a:solidFill>
                <a:latin typeface="+mj-lt"/>
                <a:ea typeface="Noto Sans TC" pitchFamily="34" charset="-122"/>
                <a:cs typeface="Noto Sans TC" pitchFamily="34" charset="-120"/>
              </a:rPr>
              <a:t> Houses core services like </a:t>
            </a:r>
            <a:r>
              <a:rPr lang="en-US" sz="1750" dirty="0">
                <a:solidFill>
                  <a:srgbClr val="E0D6DE"/>
                </a:solidFill>
                <a:highlight>
                  <a:srgbClr val="141419"/>
                </a:highlight>
                <a:latin typeface="+mj-lt"/>
                <a:ea typeface="Consolas" pitchFamily="34" charset="-122"/>
                <a:cs typeface="Consolas" pitchFamily="34" charset="-120"/>
              </a:rPr>
              <a:t>ConfigService</a:t>
            </a:r>
            <a:r>
              <a:rPr lang="en-US" sz="1750" dirty="0">
                <a:solidFill>
                  <a:srgbClr val="E0D6DE"/>
                </a:solidFill>
                <a:latin typeface="+mj-lt"/>
                <a:ea typeface="Noto Sans TC" pitchFamily="34" charset="-122"/>
                <a:cs typeface="Noto Sans TC" pitchFamily="34" charset="-120"/>
              </a:rPr>
              <a:t> (configuration management), </a:t>
            </a:r>
            <a:r>
              <a:rPr lang="en-US" sz="1750" dirty="0">
                <a:solidFill>
                  <a:srgbClr val="E0D6DE"/>
                </a:solidFill>
                <a:highlight>
                  <a:srgbClr val="141419"/>
                </a:highlight>
                <a:latin typeface="+mj-lt"/>
                <a:ea typeface="Consolas" pitchFamily="34" charset="-122"/>
                <a:cs typeface="Consolas" pitchFamily="34" charset="-120"/>
              </a:rPr>
              <a:t>TrackingService</a:t>
            </a:r>
            <a:r>
              <a:rPr lang="en-US" sz="1750" dirty="0">
                <a:solidFill>
                  <a:srgbClr val="E0D6DE"/>
                </a:solidFill>
                <a:latin typeface="+mj-lt"/>
                <a:ea typeface="Noto Sans TC" pitchFamily="34" charset="-122"/>
                <a:cs typeface="Noto Sans TC" pitchFamily="34" charset="-120"/>
              </a:rPr>
              <a:t> (user interaction logging), and </a:t>
            </a:r>
            <a:r>
              <a:rPr lang="en-US" sz="1750" dirty="0">
                <a:solidFill>
                  <a:srgbClr val="E0D6DE"/>
                </a:solidFill>
                <a:highlight>
                  <a:srgbClr val="141419"/>
                </a:highlight>
                <a:latin typeface="+mj-lt"/>
                <a:ea typeface="Consolas" pitchFamily="34" charset="-122"/>
                <a:cs typeface="Consolas" pitchFamily="34" charset="-120"/>
              </a:rPr>
              <a:t>Riverpod providers</a:t>
            </a:r>
            <a:r>
              <a:rPr lang="en-US" sz="1750" dirty="0">
                <a:solidFill>
                  <a:srgbClr val="E0D6DE"/>
                </a:solidFill>
                <a:latin typeface="+mj-lt"/>
                <a:ea typeface="Noto Sans TC" pitchFamily="34" charset="-122"/>
                <a:cs typeface="Noto Sans TC" pitchFamily="34" charset="-120"/>
              </a:rPr>
              <a:t> (state management).</a:t>
            </a:r>
            <a:endParaRPr lang="en-US" sz="1750" dirty="0">
              <a:latin typeface="+mj-lt"/>
            </a:endParaRPr>
          </a:p>
          <a:p>
            <a:pPr marL="342900" indent="-342900" algn="l">
              <a:lnSpc>
                <a:spcPts val="2850"/>
              </a:lnSpc>
              <a:buSzPct val="100000"/>
              <a:buChar char="•"/>
            </a:pPr>
            <a:r>
              <a:rPr lang="en-US" sz="1750" b="1" dirty="0">
                <a:solidFill>
                  <a:srgbClr val="E0D6DE"/>
                </a:solidFill>
                <a:latin typeface="+mj-lt"/>
                <a:ea typeface="Noto Sans TC" pitchFamily="34" charset="-122"/>
                <a:cs typeface="Noto Sans TC" pitchFamily="34" charset="-120"/>
              </a:rPr>
              <a:t>Data Layer:</a:t>
            </a:r>
            <a:r>
              <a:rPr lang="en-US" sz="1750" dirty="0">
                <a:solidFill>
                  <a:srgbClr val="E0D6DE"/>
                </a:solidFill>
                <a:latin typeface="+mj-lt"/>
                <a:ea typeface="Noto Sans TC" pitchFamily="34" charset="-122"/>
                <a:cs typeface="Noto Sans TC" pitchFamily="34" charset="-120"/>
              </a:rPr>
              <a:t> Defines the </a:t>
            </a:r>
            <a:r>
              <a:rPr lang="en-US" sz="1750" dirty="0">
                <a:solidFill>
                  <a:srgbClr val="E0D6DE"/>
                </a:solidFill>
                <a:highlight>
                  <a:srgbClr val="141419"/>
                </a:highlight>
                <a:latin typeface="+mj-lt"/>
                <a:ea typeface="Consolas" pitchFamily="34" charset="-122"/>
                <a:cs typeface="Consolas" pitchFamily="34" charset="-120"/>
              </a:rPr>
              <a:t>DataSource</a:t>
            </a:r>
            <a:r>
              <a:rPr lang="en-US" sz="1750" dirty="0">
                <a:solidFill>
                  <a:srgbClr val="E0D6DE"/>
                </a:solidFill>
                <a:latin typeface="+mj-lt"/>
                <a:ea typeface="Noto Sans TC" pitchFamily="34" charset="-122"/>
                <a:cs typeface="Noto Sans TC" pitchFamily="34" charset="-120"/>
              </a:rPr>
              <a:t> interface, with concrete implementations such as </a:t>
            </a:r>
            <a:r>
              <a:rPr lang="en-US" sz="1750" dirty="0">
                <a:solidFill>
                  <a:srgbClr val="E0D6DE"/>
                </a:solidFill>
                <a:highlight>
                  <a:srgbClr val="141419"/>
                </a:highlight>
                <a:latin typeface="+mj-lt"/>
                <a:ea typeface="Consolas" pitchFamily="34" charset="-122"/>
                <a:cs typeface="Consolas" pitchFamily="34" charset="-120"/>
              </a:rPr>
              <a:t>ApiDataSource</a:t>
            </a:r>
            <a:r>
              <a:rPr lang="en-US" sz="1750" dirty="0">
                <a:solidFill>
                  <a:srgbClr val="E0D6DE"/>
                </a:solidFill>
                <a:latin typeface="+mj-lt"/>
                <a:ea typeface="Noto Sans TC" pitchFamily="34" charset="-122"/>
                <a:cs typeface="Noto Sans TC" pitchFamily="34" charset="-120"/>
              </a:rPr>
              <a:t> for remote fetching and </a:t>
            </a:r>
            <a:r>
              <a:rPr lang="en-US" sz="1750" dirty="0">
                <a:solidFill>
                  <a:srgbClr val="E0D6DE"/>
                </a:solidFill>
                <a:highlight>
                  <a:srgbClr val="141419"/>
                </a:highlight>
                <a:latin typeface="+mj-lt"/>
                <a:ea typeface="Consolas" pitchFamily="34" charset="-122"/>
                <a:cs typeface="Consolas" pitchFamily="34" charset="-120"/>
              </a:rPr>
              <a:t>LocalDataSource</a:t>
            </a:r>
            <a:r>
              <a:rPr lang="en-US" sz="1750" dirty="0">
                <a:solidFill>
                  <a:srgbClr val="E0D6DE"/>
                </a:solidFill>
                <a:latin typeface="+mj-lt"/>
                <a:ea typeface="Noto Sans TC" pitchFamily="34" charset="-122"/>
                <a:cs typeface="Noto Sans TC" pitchFamily="34" charset="-120"/>
              </a:rPr>
              <a:t> for cached or bundled data.</a:t>
            </a:r>
            <a:endParaRPr lang="en-US" sz="1750" dirty="0">
              <a:latin typeface="+mj-lt"/>
            </a:endParaRPr>
          </a:p>
        </p:txBody>
      </p:sp>
      <p:sp>
        <p:nvSpPr>
          <p:cNvPr id="7" name="Text 5"/>
          <p:cNvSpPr/>
          <p:nvPr/>
        </p:nvSpPr>
        <p:spPr>
          <a:xfrm>
            <a:off x="793790" y="599683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mj-lt"/>
                <a:ea typeface="Noto Sans TC" pitchFamily="34" charset="-122"/>
                <a:cs typeface="Noto Sans TC" pitchFamily="34" charset="-120"/>
              </a:rPr>
              <a:t>The module registry is central to flexibility, mapping module types to specific widget builders. User interactions are routed through the tracking service to update comprehensive user profiles, which the personalization system then leverages to apply sophisticated ranking algorithms, continually refining the content experience.</a:t>
            </a:r>
            <a:endParaRPr lang="en-US" sz="1750" dirty="0">
              <a:latin typeface="+mj-lt"/>
            </a:endParaRPr>
          </a:p>
        </p:txBody>
      </p:sp>
    </p:spTree>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14</TotalTime>
  <Words>2148</Words>
  <Application>Microsoft Office PowerPoint</Application>
  <PresentationFormat>Özel</PresentationFormat>
  <Paragraphs>217</Paragraphs>
  <Slides>18</Slides>
  <Notes>18</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18</vt:i4>
      </vt:variant>
    </vt:vector>
  </HeadingPairs>
  <TitlesOfParts>
    <vt:vector size="24" baseType="lpstr">
      <vt:lpstr>Calibri</vt:lpstr>
      <vt:lpstr>Noto Sans TC</vt:lpstr>
      <vt:lpstr>Consolas</vt:lpstr>
      <vt:lpstr>Century Gothic</vt:lpstr>
      <vt:lpstr>Wingdings 3</vt:lpstr>
      <vt:lpstr>Dilim</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subject/>
  <dc:creator/>
  <cp:lastModifiedBy>sinem özgül</cp:lastModifiedBy>
  <cp:revision>4</cp:revision>
  <dcterms:created xsi:type="dcterms:W3CDTF">2026-01-28T04:52:43Z</dcterms:created>
  <dcterms:modified xsi:type="dcterms:W3CDTF">2026-01-28T05:13:31Z</dcterms:modified>
</cp:coreProperties>
</file>